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autoCompressPictures="0">
  <p:sldMasterIdLst>
    <p:sldMasterId id="2147483746" r:id="rId4"/>
  </p:sldMasterIdLst>
  <p:notesMasterIdLst>
    <p:notesMasterId r:id="rId35"/>
  </p:notesMasterIdLst>
  <p:handoutMasterIdLst>
    <p:handoutMasterId r:id="rId36"/>
  </p:handoutMasterIdLst>
  <p:sldIdLst>
    <p:sldId id="266" r:id="rId5"/>
    <p:sldId id="271" r:id="rId6"/>
    <p:sldId id="272" r:id="rId7"/>
    <p:sldId id="273" r:id="rId8"/>
    <p:sldId id="274" r:id="rId9"/>
    <p:sldId id="277" r:id="rId10"/>
    <p:sldId id="275" r:id="rId11"/>
    <p:sldId id="278" r:id="rId12"/>
    <p:sldId id="279" r:id="rId13"/>
    <p:sldId id="280" r:id="rId14"/>
    <p:sldId id="286" r:id="rId15"/>
    <p:sldId id="287" r:id="rId16"/>
    <p:sldId id="288" r:id="rId17"/>
    <p:sldId id="289" r:id="rId18"/>
    <p:sldId id="290" r:id="rId19"/>
    <p:sldId id="292" r:id="rId20"/>
    <p:sldId id="298" r:id="rId21"/>
    <p:sldId id="300" r:id="rId22"/>
    <p:sldId id="299" r:id="rId23"/>
    <p:sldId id="301" r:id="rId24"/>
    <p:sldId id="306" r:id="rId25"/>
    <p:sldId id="302" r:id="rId26"/>
    <p:sldId id="303" r:id="rId27"/>
    <p:sldId id="305" r:id="rId28"/>
    <p:sldId id="309" r:id="rId29"/>
    <p:sldId id="276" r:id="rId30"/>
    <p:sldId id="294" r:id="rId31"/>
    <p:sldId id="295" r:id="rId32"/>
    <p:sldId id="311" r:id="rId33"/>
    <p:sldId id="310" r:id="rId3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CB25616-258A-41CD-B8C2-B7FE8DB30F90}">
          <p14:sldIdLst>
            <p14:sldId id="266"/>
            <p14:sldId id="271"/>
            <p14:sldId id="272"/>
            <p14:sldId id="273"/>
            <p14:sldId id="274"/>
            <p14:sldId id="277"/>
            <p14:sldId id="275"/>
            <p14:sldId id="278"/>
            <p14:sldId id="279"/>
            <p14:sldId id="280"/>
            <p14:sldId id="286"/>
            <p14:sldId id="287"/>
            <p14:sldId id="288"/>
            <p14:sldId id="289"/>
            <p14:sldId id="290"/>
            <p14:sldId id="292"/>
            <p14:sldId id="298"/>
            <p14:sldId id="300"/>
            <p14:sldId id="299"/>
            <p14:sldId id="301"/>
            <p14:sldId id="306"/>
            <p14:sldId id="302"/>
            <p14:sldId id="303"/>
            <p14:sldId id="305"/>
            <p14:sldId id="309"/>
            <p14:sldId id="276"/>
            <p14:sldId id="294"/>
            <p14:sldId id="295"/>
            <p14:sldId id="311"/>
            <p14:sldId id="310"/>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F21B4ED-56C0-4374-BB8C-553BEC4706CB}" v="120" dt="2023-11-01T17:56:05.52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95165" autoAdjust="0"/>
  </p:normalViewPr>
  <p:slideViewPr>
    <p:cSldViewPr snapToGrid="0">
      <p:cViewPr varScale="1">
        <p:scale>
          <a:sx n="84" d="100"/>
          <a:sy n="84" d="100"/>
        </p:scale>
        <p:origin x="610" y="82"/>
      </p:cViewPr>
      <p:guideLst/>
    </p:cSldViewPr>
  </p:slideViewPr>
  <p:outlineViewPr>
    <p:cViewPr>
      <p:scale>
        <a:sx n="33" d="100"/>
        <a:sy n="33" d="100"/>
      </p:scale>
      <p:origin x="0" y="-9581"/>
    </p:cViewPr>
  </p:outlineViewPr>
  <p:notesTextViewPr>
    <p:cViewPr>
      <p:scale>
        <a:sx n="1" d="1"/>
        <a:sy n="1" d="1"/>
      </p:scale>
      <p:origin x="0" y="0"/>
    </p:cViewPr>
  </p:notesTextViewPr>
  <p:sorterViewPr>
    <p:cViewPr>
      <p:scale>
        <a:sx n="100" d="100"/>
        <a:sy n="100" d="100"/>
      </p:scale>
      <p:origin x="0" y="-677"/>
    </p:cViewPr>
  </p:sorterViewPr>
  <p:notesViewPr>
    <p:cSldViewPr snapToGrid="0">
      <p:cViewPr varScale="1">
        <p:scale>
          <a:sx n="64" d="100"/>
          <a:sy n="64" d="100"/>
        </p:scale>
        <p:origin x="3192" y="77"/>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heme" Target="theme/theme1.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notesMaster" Target="notesMasters/notesMaster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4D9ECD3-5835-68FA-CEAA-4B6380F1B88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84B0C3DA-4D7C-3357-1B68-0F87EAF0949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BA6DC85-2F35-4CFB-9D18-DD3A39639731}" type="datetimeFigureOut">
              <a:rPr lang="en-IN" smtClean="0"/>
              <a:t>06-11-2023</a:t>
            </a:fld>
            <a:endParaRPr lang="en-IN"/>
          </a:p>
        </p:txBody>
      </p:sp>
      <p:sp>
        <p:nvSpPr>
          <p:cNvPr id="4" name="Footer Placeholder 3">
            <a:extLst>
              <a:ext uri="{FF2B5EF4-FFF2-40B4-BE49-F238E27FC236}">
                <a16:creationId xmlns:a16="http://schemas.microsoft.com/office/drawing/2014/main" id="{C4A91A49-70A8-108F-33CB-C2AAC2800E6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3BD036A6-3C82-5DD5-B2FD-AF28765A4FC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638CE41-3B63-430C-8964-168310C36FE2}" type="slidenum">
              <a:rPr lang="en-IN" smtClean="0"/>
              <a:t>‹#›</a:t>
            </a:fld>
            <a:endParaRPr lang="en-IN"/>
          </a:p>
        </p:txBody>
      </p:sp>
    </p:spTree>
    <p:extLst>
      <p:ext uri="{BB962C8B-B14F-4D97-AF65-F5344CB8AC3E}">
        <p14:creationId xmlns:p14="http://schemas.microsoft.com/office/powerpoint/2010/main" val="76165685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FB15086-06BC-4F78-B508-4E1F94CCB86B}" type="datetimeFigureOut">
              <a:rPr lang="en-US" smtClean="0"/>
              <a:t>11/6/2023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7D4AFE6-52F8-436F-9DAC-607E2BE5A99D}" type="slidenum">
              <a:rPr lang="en-US" smtClean="0"/>
              <a:t>‹#›</a:t>
            </a:fld>
            <a:endParaRPr lang="en-US" dirty="0"/>
          </a:p>
        </p:txBody>
      </p:sp>
    </p:spTree>
    <p:extLst>
      <p:ext uri="{BB962C8B-B14F-4D97-AF65-F5344CB8AC3E}">
        <p14:creationId xmlns:p14="http://schemas.microsoft.com/office/powerpoint/2010/main" val="36356316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1DA85BB-8327-437A-900F-6A3DB7A5ABC9}" type="datetime1">
              <a:rPr lang="en-US" smtClean="0"/>
              <a:t>11/6/2023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355026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Date Placeholder 2"/>
          <p:cNvSpPr>
            <a:spLocks noGrp="1"/>
          </p:cNvSpPr>
          <p:nvPr>
            <p:ph type="dt" sz="half" idx="10"/>
          </p:nvPr>
        </p:nvSpPr>
        <p:spPr/>
        <p:txBody>
          <a:bodyPr/>
          <a:lstStyle/>
          <a:p>
            <a:fld id="{38D89FA6-8D64-42DE-8A02-4A6662349BFD}" type="datetime1">
              <a:rPr lang="en-US" smtClean="0"/>
              <a:t>11/6/2023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606576363"/>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8D89FA6-8D64-42DE-8A02-4A6662349BFD}" type="datetime1">
              <a:rPr lang="en-US" smtClean="0"/>
              <a:t>11/6/2023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260569306"/>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8D89FA6-8D64-42DE-8A02-4A6662349BFD}" type="datetime1">
              <a:rPr lang="en-US" smtClean="0"/>
              <a:t>11/6/2023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989516894"/>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8D89FA6-8D64-42DE-8A02-4A6662349BFD}" type="datetime1">
              <a:rPr lang="en-US" smtClean="0"/>
              <a:t>11/6/2023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049068766"/>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8D89FA6-8D64-42DE-8A02-4A6662349BFD}" type="datetime1">
              <a:rPr lang="en-US" smtClean="0"/>
              <a:t>11/6/2023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3386508412"/>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8D89FA6-8D64-42DE-8A02-4A6662349BFD}" type="datetime1">
              <a:rPr lang="en-US" smtClean="0"/>
              <a:t>11/6/2023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84590072"/>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7C5E6C6-E680-4C09-9A82-6D6D4A458B45}" type="datetime1">
              <a:rPr lang="en-US" smtClean="0"/>
              <a:t>11/6/2023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75982979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BF7BBFA-E374-465F-B18D-F6CE71921593}" type="datetime1">
              <a:rPr lang="en-US" smtClean="0"/>
              <a:t>11/6/2023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5481624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86FA0BC-E7BB-4D55-8710-E8474A66771E}" type="datetime1">
              <a:rPr lang="en-US" smtClean="0"/>
              <a:t>11/6/2023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8915142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en-US"/>
              <a:t>Click to edit Master title style</a:t>
            </a:r>
            <a:endParaRPr lang="en-US" dirty="0"/>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958A1C5-682A-4617-9A91-5759A79A935B}" type="datetime1">
              <a:rPr lang="en-US" smtClean="0"/>
              <a:t>11/6/2023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5891797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4211" y="685800"/>
            <a:ext cx="4937655" cy="361526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08133" y="685801"/>
            <a:ext cx="4934479" cy="3615266"/>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2EFD0D0-99D2-4A10-AC62-6E2E6CF7A9EE}" type="datetime1">
              <a:rPr lang="en-US" smtClean="0"/>
              <a:t>11/6/2023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5982688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8F7DEDF-EB2B-4F7F-B2DF-97C28C8FCBC9}" type="datetime1">
              <a:rPr lang="en-US" smtClean="0"/>
              <a:t>11/6/2023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7472682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B780351-56D7-412F-9F2E-17819DF3B01D}" type="datetime1">
              <a:rPr lang="en-US" smtClean="0"/>
              <a:t>11/6/2023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937879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78F068B-C601-4124-944A-AED7D3FD7517}" type="datetime1">
              <a:rPr lang="en-US" smtClean="0"/>
              <a:t>11/6/2023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6682266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46F7A73-7818-460B-8F62-87CD8A1DAD1A}" type="datetime1">
              <a:rPr lang="en-US" smtClean="0"/>
              <a:t>11/6/2023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9266122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6CF8665-A302-4073-9097-DCE6BA8A5D14}" type="datetime1">
              <a:rPr lang="en-US" smtClean="0"/>
              <a:t>11/6/2023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7286434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38D89FA6-8D64-42DE-8A02-4A6662349BFD}" type="datetime1">
              <a:rPr lang="en-US" smtClean="0"/>
              <a:t>11/6/2023</a:t>
            </a:fld>
            <a:endParaRPr lang="en-US" dirty="0"/>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en-US" dirty="0"/>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75580374"/>
      </p:ext>
    </p:extLst>
  </p:cSld>
  <p:clrMap bg1="dk1" tx1="lt1" bg2="dk2" tx2="lt2" accent1="accent1" accent2="accent2" accent3="accent3" accent4="accent4" accent5="accent5" accent6="accent6" hlink="hlink" folHlink="folHlink"/>
  <p:sldLayoutIdLst>
    <p:sldLayoutId id="2147483747" r:id="rId1"/>
    <p:sldLayoutId id="2147483748" r:id="rId2"/>
    <p:sldLayoutId id="2147483749" r:id="rId3"/>
    <p:sldLayoutId id="2147483750" r:id="rId4"/>
    <p:sldLayoutId id="2147483751" r:id="rId5"/>
    <p:sldLayoutId id="2147483752" r:id="rId6"/>
    <p:sldLayoutId id="2147483753" r:id="rId7"/>
    <p:sldLayoutId id="2147483754" r:id="rId8"/>
    <p:sldLayoutId id="2147483755" r:id="rId9"/>
    <p:sldLayoutId id="2147483756" r:id="rId10"/>
    <p:sldLayoutId id="2147483757" r:id="rId11"/>
    <p:sldLayoutId id="2147483758" r:id="rId12"/>
    <p:sldLayoutId id="2147483759" r:id="rId13"/>
    <p:sldLayoutId id="2147483760" r:id="rId14"/>
    <p:sldLayoutId id="2147483761" r:id="rId15"/>
    <p:sldLayoutId id="2147483762" r:id="rId16"/>
    <p:sldLayoutId id="2147483763" r:id="rId17"/>
  </p:sldLayoutIdLst>
  <p:hf sldNum="0" hdr="0" ftr="0" dt="0"/>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5.png"/><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Layout" Target="../slideLayouts/slideLayout6.xml"/><Relationship Id="rId4" Type="http://schemas.openxmlformats.org/officeDocument/2006/relationships/image" Target="../media/image21.png"/></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png"/><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CD85834-55D9-470E-9834-623384F2476A}"/>
              </a:ext>
              <a:ext uri="{C183D7F6-B498-43B3-948B-1728B52AA6E4}">
                <adec:decorative xmlns:adec="http://schemas.microsoft.com/office/drawing/2017/decorative" val="1"/>
              </a:ext>
            </a:extLst>
          </p:cNvPr>
          <p:cNvPicPr>
            <a:picLocks noChangeAspect="1"/>
          </p:cNvPicPr>
          <p:nvPr/>
        </p:nvPicPr>
        <p:blipFill rotWithShape="1">
          <a:blip r:embed="rId2">
            <a:alphaModFix amt="40000"/>
          </a:blip>
          <a:srcRect t="9418" b="6313"/>
          <a:stretch/>
        </p:blipFill>
        <p:spPr>
          <a:xfrm>
            <a:off x="9525" y="0"/>
            <a:ext cx="12192000" cy="6857990"/>
          </a:xfrm>
          <a:prstGeom prst="rect">
            <a:avLst/>
          </a:prstGeom>
        </p:spPr>
      </p:pic>
      <p:sp>
        <p:nvSpPr>
          <p:cNvPr id="2" name="Title 1">
            <a:extLst>
              <a:ext uri="{FF2B5EF4-FFF2-40B4-BE49-F238E27FC236}">
                <a16:creationId xmlns:a16="http://schemas.microsoft.com/office/drawing/2014/main" id="{DD812CC5-3F64-4837-AE94-66C400A325B0}"/>
              </a:ext>
            </a:extLst>
          </p:cNvPr>
          <p:cNvSpPr>
            <a:spLocks noGrp="1"/>
          </p:cNvSpPr>
          <p:nvPr>
            <p:ph type="ctrTitle" idx="4294967295"/>
          </p:nvPr>
        </p:nvSpPr>
        <p:spPr>
          <a:xfrm>
            <a:off x="0" y="0"/>
            <a:ext cx="12182475" cy="4526280"/>
          </a:xfrm>
        </p:spPr>
        <p:txBody>
          <a:bodyPr>
            <a:normAutofit fontScale="90000"/>
          </a:bodyPr>
          <a:lstStyle/>
          <a:p>
            <a:r>
              <a:rPr lang="en-US" sz="3100" dirty="0"/>
              <a:t>	 						      </a:t>
            </a:r>
            <a:br>
              <a:rPr lang="en-US" sz="3100" dirty="0"/>
            </a:br>
            <a:r>
              <a:rPr lang="en-US" sz="3100" dirty="0"/>
              <a:t>                                    </a:t>
            </a:r>
            <a:br>
              <a:rPr lang="en-US" sz="3100" dirty="0"/>
            </a:br>
            <a:r>
              <a:rPr lang="en-US" sz="3100" b="1" dirty="0">
                <a:latin typeface="Times New Roman" panose="02020603050405020304" pitchFamily="18" charset="0"/>
                <a:cs typeface="Times New Roman" panose="02020603050405020304" pitchFamily="18" charset="0"/>
              </a:rPr>
              <a:t>                                          </a:t>
            </a:r>
            <a:r>
              <a:rPr lang="en-US" sz="2800" b="1" dirty="0">
                <a:latin typeface="Times New Roman" panose="02020603050405020304" pitchFamily="18" charset="0"/>
                <a:cs typeface="Times New Roman" panose="02020603050405020304" pitchFamily="18" charset="0"/>
              </a:rPr>
              <a:t>CMR technical campus</a:t>
            </a:r>
            <a:br>
              <a:rPr lang="en-US" sz="2800" b="1" dirty="0">
                <a:latin typeface="Times New Roman" panose="02020603050405020304" pitchFamily="18" charset="0"/>
                <a:cs typeface="Times New Roman" panose="02020603050405020304" pitchFamily="18" charset="0"/>
              </a:rPr>
            </a:br>
            <a:r>
              <a:rPr lang="en-US" sz="2800" b="1" dirty="0">
                <a:latin typeface="Times New Roman" panose="02020603050405020304" pitchFamily="18" charset="0"/>
                <a:cs typeface="Times New Roman" panose="02020603050405020304" pitchFamily="18" charset="0"/>
              </a:rPr>
              <a:t>								       </a:t>
            </a:r>
            <a:r>
              <a:rPr lang="en-IN" sz="2800" b="1" cap="none" dirty="0">
                <a:latin typeface="Times New Roman" panose="02020603050405020304" pitchFamily="18" charset="0"/>
                <a:cs typeface="Times New Roman" panose="02020603050405020304" pitchFamily="18" charset="0"/>
              </a:rPr>
              <a:t>UGC AUTONOMOUS</a:t>
            </a:r>
            <a:br>
              <a:rPr lang="en-IN" sz="2800" cap="none" dirty="0">
                <a:latin typeface="Times New Roman" panose="02020603050405020304" pitchFamily="18" charset="0"/>
                <a:cs typeface="Times New Roman" panose="02020603050405020304" pitchFamily="18" charset="0"/>
              </a:rPr>
            </a:br>
            <a:r>
              <a:rPr lang="en-IN" sz="2400" cap="none" dirty="0">
                <a:latin typeface="Times New Roman" panose="02020603050405020304" pitchFamily="18" charset="0"/>
                <a:cs typeface="Times New Roman" panose="02020603050405020304" pitchFamily="18" charset="0"/>
              </a:rPr>
              <a:t>                                               </a:t>
            </a:r>
            <a:r>
              <a:rPr lang="en-US" sz="2400" cap="none" dirty="0">
                <a:solidFill>
                  <a:schemeClr val="tx1"/>
                </a:solidFill>
                <a:latin typeface="Times New Roman" pitchFamily="18" charset="0"/>
                <a:cs typeface="Times New Roman" pitchFamily="18" charset="0"/>
              </a:rPr>
              <a:t>Accredited By NBA &amp; NAAC With A Grade  </a:t>
            </a:r>
            <a:br>
              <a:rPr lang="en-US" sz="2400" cap="none" dirty="0">
                <a:solidFill>
                  <a:schemeClr val="tx1"/>
                </a:solidFill>
                <a:latin typeface="Times New Roman" pitchFamily="18" charset="0"/>
                <a:cs typeface="Times New Roman" pitchFamily="18" charset="0"/>
              </a:rPr>
            </a:br>
            <a:r>
              <a:rPr lang="en-US" sz="2400" cap="none" dirty="0">
                <a:solidFill>
                  <a:schemeClr val="tx1"/>
                </a:solidFill>
                <a:latin typeface="Times New Roman" pitchFamily="18" charset="0"/>
                <a:cs typeface="Times New Roman" pitchFamily="18" charset="0"/>
              </a:rPr>
              <a:t>                          Approved By AICTE, New Delhi And Affiliated To JNTU, Hyderabad</a:t>
            </a:r>
            <a:br>
              <a:rPr lang="en-IN" sz="2400" cap="none" dirty="0">
                <a:latin typeface="Times New Roman" panose="02020603050405020304" pitchFamily="18" charset="0"/>
                <a:cs typeface="Times New Roman" panose="02020603050405020304" pitchFamily="18" charset="0"/>
              </a:rPr>
            </a:br>
            <a:r>
              <a:rPr lang="en-IN" sz="2800" dirty="0">
                <a:latin typeface="Times New Roman" panose="02020603050405020304" pitchFamily="18" charset="0"/>
                <a:cs typeface="Times New Roman" panose="02020603050405020304" pitchFamily="18" charset="0"/>
              </a:rPr>
              <a:t>		          </a:t>
            </a:r>
            <a:r>
              <a:rPr lang="en-IN" sz="2400" b="1" cap="none" dirty="0">
                <a:latin typeface="Times New Roman" panose="02020603050405020304" pitchFamily="18" charset="0"/>
                <a:cs typeface="Times New Roman" panose="02020603050405020304" pitchFamily="18" charset="0"/>
              </a:rPr>
              <a:t>DEPARTMENT OF COMPUTER SCIENCE AND ENGINEERING</a:t>
            </a:r>
            <a:br>
              <a:rPr lang="en-IN" sz="2400" b="1" dirty="0">
                <a:solidFill>
                  <a:srgbClr val="FF0000"/>
                </a:solidFill>
                <a:latin typeface="Times New Roman" panose="02020603050405020304" pitchFamily="18" charset="0"/>
                <a:cs typeface="Times New Roman" panose="02020603050405020304" pitchFamily="18" charset="0"/>
              </a:rPr>
            </a:br>
            <a:r>
              <a:rPr lang="en-IN" sz="2800" dirty="0">
                <a:latin typeface="Times New Roman" panose="02020603050405020304" pitchFamily="18" charset="0"/>
                <a:cs typeface="Times New Roman" panose="02020603050405020304" pitchFamily="18" charset="0"/>
              </a:rPr>
              <a:t>										           A</a:t>
            </a:r>
            <a:br>
              <a:rPr lang="en-IN" sz="2800" b="1" dirty="0">
                <a:solidFill>
                  <a:srgbClr val="FF0000"/>
                </a:solidFill>
                <a:latin typeface="Times New Roman" panose="02020603050405020304" pitchFamily="18" charset="0"/>
                <a:cs typeface="Times New Roman" panose="02020603050405020304" pitchFamily="18" charset="0"/>
              </a:rPr>
            </a:br>
            <a:r>
              <a:rPr lang="en-IN" sz="2800" b="1" dirty="0">
                <a:solidFill>
                  <a:srgbClr val="FF0000"/>
                </a:solidFill>
                <a:latin typeface="Times New Roman" panose="02020603050405020304" pitchFamily="18" charset="0"/>
                <a:cs typeface="Times New Roman" panose="02020603050405020304" pitchFamily="18" charset="0"/>
              </a:rPr>
              <a:t>								    </a:t>
            </a:r>
            <a:r>
              <a:rPr lang="en-IN" sz="2800" cap="none" dirty="0">
                <a:latin typeface="Times New Roman" panose="02020603050405020304" pitchFamily="18" charset="0"/>
                <a:cs typeface="Times New Roman" panose="02020603050405020304" pitchFamily="18" charset="0"/>
              </a:rPr>
              <a:t>Mini Project Review: 02</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   </a:t>
            </a:r>
            <a:r>
              <a:rPr lang="en-IN" sz="3100" b="1" spc="-150" dirty="0">
                <a:solidFill>
                  <a:schemeClr val="tx2">
                    <a:lumMod val="40000"/>
                    <a:lumOff val="60000"/>
                  </a:schemeClr>
                </a:solidFill>
                <a:latin typeface="Times New Roman" panose="02020603050405020304" pitchFamily="18" charset="0"/>
                <a:cs typeface="Times New Roman" panose="02020603050405020304" pitchFamily="18" charset="0"/>
              </a:rPr>
              <a:t>Robust intelligent malware detection using deep learning</a:t>
            </a:r>
            <a:br>
              <a:rPr lang="en-US" sz="3100" b="1" dirty="0">
                <a:latin typeface="Times New Roman" panose="02020603050405020304" pitchFamily="18" charset="0"/>
                <a:cs typeface="Times New Roman" panose="02020603050405020304" pitchFamily="18" charset="0"/>
              </a:rPr>
            </a:br>
            <a:r>
              <a:rPr lang="en-US" sz="3200" b="1" dirty="0">
                <a:latin typeface="Times New Roman" panose="02020603050405020304" pitchFamily="18" charset="0"/>
                <a:cs typeface="Times New Roman" panose="02020603050405020304" pitchFamily="18" charset="0"/>
              </a:rPr>
              <a:t>										  </a:t>
            </a:r>
            <a:r>
              <a:rPr lang="en-US" sz="2500" cap="none" dirty="0">
                <a:latin typeface="Times New Roman" panose="02020603050405020304" pitchFamily="18" charset="0"/>
                <a:cs typeface="Times New Roman" panose="02020603050405020304" pitchFamily="18" charset="0"/>
              </a:rPr>
              <a:t>Batch No</a:t>
            </a:r>
            <a:r>
              <a:rPr lang="en-US" sz="2500" dirty="0">
                <a:latin typeface="Times New Roman" panose="02020603050405020304" pitchFamily="18" charset="0"/>
                <a:cs typeface="Times New Roman" panose="02020603050405020304" pitchFamily="18" charset="0"/>
              </a:rPr>
              <a:t>:23							</a:t>
            </a:r>
            <a:br>
              <a:rPr lang="en-US" sz="3200" b="1" dirty="0">
                <a:latin typeface="Times New Roman" panose="02020603050405020304" pitchFamily="18" charset="0"/>
                <a:cs typeface="Times New Roman" panose="02020603050405020304" pitchFamily="18" charset="0"/>
              </a:rPr>
            </a:br>
            <a:r>
              <a:rPr lang="en-US" sz="3200" b="1" dirty="0">
                <a:latin typeface="Times New Roman" panose="02020603050405020304" pitchFamily="18" charset="0"/>
                <a:cs typeface="Times New Roman" panose="02020603050405020304" pitchFamily="18" charset="0"/>
              </a:rPr>
              <a:t>													    </a:t>
            </a:r>
            <a:r>
              <a:rPr lang="en-IN" sz="2000" dirty="0">
                <a:latin typeface="Times New Roman" panose="02020603050405020304" pitchFamily="18" charset="0"/>
                <a:cs typeface="Times New Roman" panose="02020603050405020304" pitchFamily="18" charset="0"/>
              </a:rPr>
              <a:t>Under the Guidance of  </a:t>
            </a:r>
            <a:r>
              <a:rPr lang="en-IN" sz="2000" b="1" dirty="0">
                <a:latin typeface="Times New Roman" panose="02020603050405020304" pitchFamily="18" charset="0"/>
                <a:cs typeface="Times New Roman" panose="02020603050405020304" pitchFamily="18" charset="0"/>
              </a:rPr>
              <a:t>J. NARASIMHA RAO </a:t>
            </a:r>
            <a:r>
              <a:rPr lang="en-US" sz="2000" b="1" dirty="0">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	   					   </a:t>
            </a:r>
            <a:r>
              <a:rPr lang="en-US" sz="1800" b="1" dirty="0">
                <a:latin typeface="Times New Roman" panose="02020603050405020304" pitchFamily="18" charset="0"/>
                <a:cs typeface="Times New Roman" panose="02020603050405020304" pitchFamily="18" charset="0"/>
              </a:rPr>
              <a:t>	              														</a:t>
            </a:r>
            <a:br>
              <a:rPr lang="en-US" sz="1800" b="1" dirty="0">
                <a:latin typeface="Times New Roman" panose="02020603050405020304" pitchFamily="18" charset="0"/>
                <a:cs typeface="Times New Roman" panose="02020603050405020304" pitchFamily="18" charset="0"/>
              </a:rPr>
            </a:br>
            <a:br>
              <a:rPr lang="en-US" sz="1800" b="1" dirty="0">
                <a:latin typeface="Times New Roman" panose="02020603050405020304" pitchFamily="18" charset="0"/>
                <a:cs typeface="Times New Roman" panose="02020603050405020304" pitchFamily="18" charset="0"/>
              </a:rPr>
            </a:br>
            <a:r>
              <a:rPr lang="en-US" sz="1800" b="1" dirty="0">
                <a:latin typeface="Times New Roman" panose="02020603050405020304" pitchFamily="18" charset="0"/>
                <a:cs typeface="Times New Roman" panose="02020603050405020304" pitchFamily="18" charset="0"/>
              </a:rPr>
              <a:t>															</a:t>
            </a:r>
            <a:endParaRPr lang="en-US" sz="2100" dirty="0">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150012D5-B732-49FA-8D2C-A5C52B3641FB}"/>
              </a:ext>
            </a:extLst>
          </p:cNvPr>
          <p:cNvSpPr>
            <a:spLocks noGrp="1"/>
          </p:cNvSpPr>
          <p:nvPr>
            <p:ph type="subTitle" idx="4294967295"/>
          </p:nvPr>
        </p:nvSpPr>
        <p:spPr>
          <a:xfrm>
            <a:off x="296863" y="4429279"/>
            <a:ext cx="11437937" cy="2525712"/>
          </a:xfrm>
        </p:spPr>
        <p:txBody>
          <a:bodyPr>
            <a:normAutofit/>
          </a:bodyPr>
          <a:lstStyle/>
          <a:p>
            <a:pPr>
              <a:buSzPct val="100000"/>
              <a:buFont typeface="Wingdings" panose="05000000000000000000" pitchFamily="2" charset="2"/>
              <a:buChar char="Ø"/>
            </a:pPr>
            <a:r>
              <a:rPr lang="en-IN" sz="2400" dirty="0">
                <a:solidFill>
                  <a:schemeClr val="tx1"/>
                </a:solidFill>
                <a:latin typeface="Times New Roman" panose="02020603050405020304" pitchFamily="18" charset="0"/>
                <a:cs typeface="Times New Roman" panose="02020603050405020304" pitchFamily="18" charset="0"/>
              </a:rPr>
              <a:t>THATI YASHWANTH</a:t>
            </a:r>
            <a:r>
              <a:rPr lang="en-US" sz="2400" dirty="0">
                <a:solidFill>
                  <a:schemeClr val="tx1"/>
                </a:solidFill>
                <a:latin typeface="Times New Roman" panose="02020603050405020304" pitchFamily="18" charset="0"/>
                <a:cs typeface="Times New Roman" panose="02020603050405020304" pitchFamily="18" charset="0"/>
              </a:rPr>
              <a:t>							207R1A05P2</a:t>
            </a:r>
          </a:p>
          <a:p>
            <a:pPr>
              <a:buSzPct val="100000"/>
              <a:buFont typeface="Wingdings" panose="05000000000000000000" pitchFamily="2" charset="2"/>
              <a:buChar char="Ø"/>
            </a:pPr>
            <a:r>
              <a:rPr lang="en-IN" sz="2400" dirty="0">
                <a:solidFill>
                  <a:schemeClr val="tx1"/>
                </a:solidFill>
                <a:latin typeface="Times New Roman" panose="02020603050405020304" pitchFamily="18" charset="0"/>
                <a:cs typeface="Times New Roman" panose="02020603050405020304" pitchFamily="18" charset="0"/>
              </a:rPr>
              <a:t>TALAGAMA M DEEKSHIT</a:t>
            </a:r>
            <a:r>
              <a:rPr lang="en-US" sz="2400" dirty="0">
                <a:solidFill>
                  <a:schemeClr val="tx1"/>
                </a:solidFill>
                <a:latin typeface="Times New Roman" panose="02020603050405020304" pitchFamily="18" charset="0"/>
                <a:cs typeface="Times New Roman" panose="02020603050405020304" pitchFamily="18" charset="0"/>
              </a:rPr>
              <a:t>		    			207R1A05P1</a:t>
            </a:r>
          </a:p>
          <a:p>
            <a:pPr>
              <a:buSzPct val="100000"/>
              <a:buFont typeface="Wingdings" panose="05000000000000000000" pitchFamily="2" charset="2"/>
              <a:buChar char="Ø"/>
            </a:pPr>
            <a:r>
              <a:rPr lang="en-IN" sz="2400" dirty="0">
                <a:solidFill>
                  <a:schemeClr val="tx1"/>
                </a:solidFill>
                <a:latin typeface="Times New Roman" panose="02020603050405020304" pitchFamily="18" charset="0"/>
                <a:cs typeface="Times New Roman" panose="02020603050405020304" pitchFamily="18" charset="0"/>
              </a:rPr>
              <a:t>SUGAMANCHI NARENDER</a:t>
            </a:r>
            <a:r>
              <a:rPr lang="en-US" sz="2400" dirty="0">
                <a:solidFill>
                  <a:schemeClr val="tx1"/>
                </a:solidFill>
                <a:latin typeface="Times New Roman" panose="02020603050405020304" pitchFamily="18" charset="0"/>
                <a:cs typeface="Times New Roman" panose="02020603050405020304" pitchFamily="18" charset="0"/>
              </a:rPr>
              <a:t>			  		207R1A05P0</a:t>
            </a:r>
          </a:p>
        </p:txBody>
      </p:sp>
      <p:pic>
        <p:nvPicPr>
          <p:cNvPr id="5" name="Picture 4">
            <a:extLst>
              <a:ext uri="{FF2B5EF4-FFF2-40B4-BE49-F238E27FC236}">
                <a16:creationId xmlns:a16="http://schemas.microsoft.com/office/drawing/2014/main" id="{881AC1FA-B908-EC5B-06E6-F4585998CEA4}"/>
              </a:ext>
            </a:extLst>
          </p:cNvPr>
          <p:cNvPicPr>
            <a:picLocks noChangeAspect="1"/>
          </p:cNvPicPr>
          <p:nvPr/>
        </p:nvPicPr>
        <p:blipFill>
          <a:blip r:embed="rId3"/>
          <a:srcRect/>
          <a:stretch/>
        </p:blipFill>
        <p:spPr>
          <a:xfrm>
            <a:off x="296863" y="171824"/>
            <a:ext cx="1158128" cy="1158128"/>
          </a:xfrm>
          <a:prstGeom prst="rect">
            <a:avLst/>
          </a:prstGeom>
        </p:spPr>
      </p:pic>
      <p:pic>
        <p:nvPicPr>
          <p:cNvPr id="8" name="Picture 7">
            <a:extLst>
              <a:ext uri="{FF2B5EF4-FFF2-40B4-BE49-F238E27FC236}">
                <a16:creationId xmlns:a16="http://schemas.microsoft.com/office/drawing/2014/main" id="{4F45ACBB-7E5E-5BBE-E99F-4AEC05182570}"/>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0723561" y="171824"/>
            <a:ext cx="1171576" cy="1158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573100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4817"/>
    </mc:Choice>
    <mc:Fallback xmlns="">
      <p:transition spd="slow" advTm="4817"/>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0D93D16-248D-44E6-B7AF-EB4B7B5C03D3}"/>
              </a:ext>
            </a:extLst>
          </p:cNvPr>
          <p:cNvPicPr>
            <a:picLocks noGrp="1" noRot="1" noChangeAspect="1" noMove="1" noResize="1" noEditPoints="1" noAdjustHandles="1" noChangeArrowheads="1" noChangeShapeType="1" noCrop="1"/>
          </p:cNvPicPr>
          <p:nvPr/>
        </p:nvPicPr>
        <p:blipFill>
          <a:blip r:embed="rId2"/>
          <a:stretch>
            <a:fillRect/>
          </a:stretch>
        </p:blipFill>
        <p:spPr>
          <a:xfrm>
            <a:off x="0" y="0"/>
            <a:ext cx="12192000" cy="6857999"/>
          </a:xfrm>
          <a:prstGeom prst="rect">
            <a:avLst/>
          </a:prstGeom>
        </p:spPr>
      </p:pic>
      <p:sp>
        <p:nvSpPr>
          <p:cNvPr id="3" name="Title 2">
            <a:extLst>
              <a:ext uri="{FF2B5EF4-FFF2-40B4-BE49-F238E27FC236}">
                <a16:creationId xmlns:a16="http://schemas.microsoft.com/office/drawing/2014/main" id="{D305F351-89C4-4AB3-8F1C-1E4CCCA878E2}"/>
              </a:ext>
            </a:extLst>
          </p:cNvPr>
          <p:cNvSpPr>
            <a:spLocks noGrp="1"/>
          </p:cNvSpPr>
          <p:nvPr>
            <p:ph type="ctrTitle"/>
          </p:nvPr>
        </p:nvSpPr>
        <p:spPr>
          <a:xfrm>
            <a:off x="239596" y="669022"/>
            <a:ext cx="8001000" cy="656440"/>
          </a:xfrm>
        </p:spPr>
        <p:txBody>
          <a:bodyPr>
            <a:normAutofit/>
          </a:bodyPr>
          <a:lstStyle/>
          <a:p>
            <a:r>
              <a:rPr lang="en-IN" sz="2800" b="1" dirty="0">
                <a:solidFill>
                  <a:schemeClr val="tx2">
                    <a:lumMod val="40000"/>
                    <a:lumOff val="60000"/>
                  </a:schemeClr>
                </a:solidFill>
              </a:rPr>
              <a:t>Novelty of project</a:t>
            </a:r>
          </a:p>
        </p:txBody>
      </p:sp>
      <p:sp>
        <p:nvSpPr>
          <p:cNvPr id="4" name="Subtitle 3">
            <a:extLst>
              <a:ext uri="{FF2B5EF4-FFF2-40B4-BE49-F238E27FC236}">
                <a16:creationId xmlns:a16="http://schemas.microsoft.com/office/drawing/2014/main" id="{48B9EB46-FA1B-4CDF-94DD-A955FF631AC8}"/>
              </a:ext>
            </a:extLst>
          </p:cNvPr>
          <p:cNvSpPr>
            <a:spLocks noGrp="1"/>
          </p:cNvSpPr>
          <p:nvPr>
            <p:ph type="subTitle" idx="1"/>
          </p:nvPr>
        </p:nvSpPr>
        <p:spPr>
          <a:xfrm>
            <a:off x="893217" y="1994484"/>
            <a:ext cx="8077047" cy="4194493"/>
          </a:xfrm>
        </p:spPr>
        <p:txBody>
          <a:bodyPr/>
          <a:lstStyle/>
          <a:p>
            <a:r>
              <a:rPr lang="en-IN" dirty="0">
                <a:solidFill>
                  <a:schemeClr val="tx1"/>
                </a:solidFill>
                <a:latin typeface="Times New Roman" panose="02020603050405020304" pitchFamily="18" charset="0"/>
                <a:cs typeface="Times New Roman" panose="02020603050405020304" pitchFamily="18" charset="0"/>
              </a:rPr>
              <a:t>The novelty of this project lies in the use of deep learning hardware, which is designed specifically for neural network computations. This hardware is optimized for matrix operations, which are the fundamental operations used in deep learning algorithms. Using this hardware can lead to significant improvements in performance and energy efficiency compared to traditional CPUs or GPUs.</a:t>
            </a:r>
          </a:p>
        </p:txBody>
      </p:sp>
    </p:spTree>
    <p:extLst>
      <p:ext uri="{BB962C8B-B14F-4D97-AF65-F5344CB8AC3E}">
        <p14:creationId xmlns:p14="http://schemas.microsoft.com/office/powerpoint/2010/main" val="27416277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AEE9A06-B164-8D5D-F486-FA99E0099422}"/>
              </a:ext>
            </a:extLst>
          </p:cNvPr>
          <p:cNvPicPr>
            <a:picLocks noGrp="1" noRot="1" noChangeAspect="1" noMove="1" noResize="1" noEditPoints="1" noAdjustHandles="1" noChangeArrowheads="1" noChangeShapeType="1" noCrop="1"/>
          </p:cNvPicPr>
          <p:nvPr/>
        </p:nvPicPr>
        <p:blipFill>
          <a:blip r:embed="rId2"/>
          <a:stretch>
            <a:fillRect/>
          </a:stretch>
        </p:blipFill>
        <p:spPr>
          <a:xfrm>
            <a:off x="0" y="0"/>
            <a:ext cx="12192000" cy="6857999"/>
          </a:xfrm>
          <a:prstGeom prst="rect">
            <a:avLst/>
          </a:prstGeom>
        </p:spPr>
      </p:pic>
      <p:sp>
        <p:nvSpPr>
          <p:cNvPr id="3" name="Title 2">
            <a:extLst>
              <a:ext uri="{FF2B5EF4-FFF2-40B4-BE49-F238E27FC236}">
                <a16:creationId xmlns:a16="http://schemas.microsoft.com/office/drawing/2014/main" id="{31A727BA-2F96-732D-120D-C48E97A824A4}"/>
              </a:ext>
            </a:extLst>
          </p:cNvPr>
          <p:cNvSpPr>
            <a:spLocks noGrp="1"/>
          </p:cNvSpPr>
          <p:nvPr>
            <p:ph type="title"/>
          </p:nvPr>
        </p:nvSpPr>
        <p:spPr>
          <a:xfrm>
            <a:off x="324287" y="5290667"/>
            <a:ext cx="8518155" cy="1712011"/>
          </a:xfrm>
        </p:spPr>
        <p:txBody>
          <a:bodyPr>
            <a:normAutofit/>
          </a:bodyPr>
          <a:lstStyle/>
          <a:p>
            <a:r>
              <a:rPr lang="en-US" altLang="en-US" sz="2800" b="1" dirty="0">
                <a:ln>
                  <a:noFill/>
                </a:ln>
                <a:solidFill>
                  <a:schemeClr val="tx2">
                    <a:lumMod val="40000"/>
                    <a:lumOff val="60000"/>
                  </a:schemeClr>
                </a:solidFill>
                <a:latin typeface="Times New Roman" panose="02020603050405020304" pitchFamily="18" charset="0"/>
                <a:ea typeface="Calibri" panose="020F0502020204030204" pitchFamily="34" charset="0"/>
                <a:cs typeface="Times New Roman" panose="02020603050405020304" pitchFamily="18" charset="0"/>
              </a:rPr>
              <a:t>Architecture</a:t>
            </a:r>
            <a:endParaRPr lang="en-IN" sz="2800" dirty="0">
              <a:solidFill>
                <a:schemeClr val="tx2">
                  <a:lumMod val="40000"/>
                  <a:lumOff val="60000"/>
                </a:schemeClr>
              </a:solidFill>
            </a:endParaRPr>
          </a:p>
        </p:txBody>
      </p:sp>
      <p:pic>
        <p:nvPicPr>
          <p:cNvPr id="5" name="Picture 4" descr="A diagram of a computer program&#10;&#10;Description automatically generated">
            <a:extLst>
              <a:ext uri="{FF2B5EF4-FFF2-40B4-BE49-F238E27FC236}">
                <a16:creationId xmlns:a16="http://schemas.microsoft.com/office/drawing/2014/main" id="{31CC2590-7C27-9072-1C3D-542E8E02966F}"/>
              </a:ext>
            </a:extLst>
          </p:cNvPr>
          <p:cNvPicPr>
            <a:picLocks noChangeAspect="1"/>
          </p:cNvPicPr>
          <p:nvPr/>
        </p:nvPicPr>
        <p:blipFill>
          <a:blip r:embed="rId3"/>
          <a:stretch>
            <a:fillRect/>
          </a:stretch>
        </p:blipFill>
        <p:spPr>
          <a:xfrm>
            <a:off x="2704290" y="507271"/>
            <a:ext cx="6245157" cy="4977948"/>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42381737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8C53810-E94E-ECF8-0FB4-162F94F4D0B6}"/>
              </a:ext>
            </a:extLst>
          </p:cNvPr>
          <p:cNvPicPr>
            <a:picLocks noGrp="1" noRot="1" noChangeAspect="1" noMove="1" noResize="1" noEditPoints="1" noAdjustHandles="1" noChangeArrowheads="1" noChangeShapeType="1" noCrop="1"/>
          </p:cNvPicPr>
          <p:nvPr/>
        </p:nvPicPr>
        <p:blipFill>
          <a:blip r:embed="rId2"/>
          <a:stretch>
            <a:fillRect/>
          </a:stretch>
        </p:blipFill>
        <p:spPr>
          <a:xfrm>
            <a:off x="0" y="0"/>
            <a:ext cx="12192000" cy="6857999"/>
          </a:xfrm>
          <a:prstGeom prst="rect">
            <a:avLst/>
          </a:prstGeom>
        </p:spPr>
      </p:pic>
      <p:sp>
        <p:nvSpPr>
          <p:cNvPr id="3" name="Title 2">
            <a:extLst>
              <a:ext uri="{FF2B5EF4-FFF2-40B4-BE49-F238E27FC236}">
                <a16:creationId xmlns:a16="http://schemas.microsoft.com/office/drawing/2014/main" id="{CBB7C7AB-BAA1-6B25-E3F7-98B3626D26C9}"/>
              </a:ext>
            </a:extLst>
          </p:cNvPr>
          <p:cNvSpPr>
            <a:spLocks noGrp="1"/>
          </p:cNvSpPr>
          <p:nvPr>
            <p:ph type="ctrTitle"/>
          </p:nvPr>
        </p:nvSpPr>
        <p:spPr>
          <a:xfrm>
            <a:off x="476250" y="228600"/>
            <a:ext cx="6724650" cy="933450"/>
          </a:xfrm>
        </p:spPr>
        <p:txBody>
          <a:bodyPr>
            <a:normAutofit/>
          </a:bodyPr>
          <a:lstStyle/>
          <a:p>
            <a:r>
              <a:rPr lang="en-IN" sz="2800" b="1" dirty="0">
                <a:solidFill>
                  <a:schemeClr val="tx2">
                    <a:lumMod val="40000"/>
                    <a:lumOff val="60000"/>
                  </a:schemeClr>
                </a:solidFill>
                <a:latin typeface="Times New Roman" panose="02020603050405020304" pitchFamily="18" charset="0"/>
                <a:cs typeface="Times New Roman" panose="02020603050405020304" pitchFamily="18" charset="0"/>
              </a:rPr>
              <a:t>Modules</a:t>
            </a:r>
          </a:p>
        </p:txBody>
      </p:sp>
      <p:sp>
        <p:nvSpPr>
          <p:cNvPr id="4" name="Subtitle 3">
            <a:extLst>
              <a:ext uri="{FF2B5EF4-FFF2-40B4-BE49-F238E27FC236}">
                <a16:creationId xmlns:a16="http://schemas.microsoft.com/office/drawing/2014/main" id="{DB965925-A2BB-FC15-3124-280AF83621CF}"/>
              </a:ext>
            </a:extLst>
          </p:cNvPr>
          <p:cNvSpPr>
            <a:spLocks noGrp="1"/>
          </p:cNvSpPr>
          <p:nvPr>
            <p:ph type="subTitle" idx="1"/>
          </p:nvPr>
        </p:nvSpPr>
        <p:spPr>
          <a:xfrm>
            <a:off x="1162050" y="1390650"/>
            <a:ext cx="6429375" cy="4819650"/>
          </a:xfrm>
        </p:spPr>
        <p:txBody>
          <a:bodyPr>
            <a:normAutofit lnSpcReduction="10000"/>
          </a:bodyPr>
          <a:lstStyle/>
          <a:p>
            <a:pPr marL="342900" indent="-342900">
              <a:buFont typeface="Wingdings" panose="05000000000000000000" pitchFamily="2" charset="2"/>
              <a:buChar char="v"/>
            </a:pPr>
            <a:r>
              <a:rPr lang="en-US" altLang="en-US" dirty="0">
                <a:solidFill>
                  <a:schemeClr val="tx1"/>
                </a:solidFill>
                <a:latin typeface="Times New Roman" panose="02020603050405020304" pitchFamily="18" charset="0"/>
                <a:cs typeface="Times New Roman" panose="02020603050405020304" pitchFamily="18" charset="0"/>
              </a:rPr>
              <a:t>10 Modules are used to run this project : </a:t>
            </a:r>
          </a:p>
          <a:p>
            <a:pPr marL="342900" indent="-342900">
              <a:buFont typeface="Wingdings" panose="05000000000000000000" pitchFamily="2" charset="2"/>
              <a:buChar char="Ø"/>
            </a:pPr>
            <a:r>
              <a:rPr lang="en-IN" dirty="0">
                <a:solidFill>
                  <a:schemeClr val="tx1"/>
                </a:solidFill>
                <a:latin typeface="Times New Roman" panose="02020603050405020304" pitchFamily="18" charset="0"/>
                <a:cs typeface="Times New Roman" panose="02020603050405020304" pitchFamily="18" charset="0"/>
              </a:rPr>
              <a:t>Upload Malware Dataset</a:t>
            </a:r>
          </a:p>
          <a:p>
            <a:pPr marL="342900" indent="-342900">
              <a:buFont typeface="Wingdings" panose="05000000000000000000" pitchFamily="2" charset="2"/>
              <a:buChar char="Ø"/>
            </a:pPr>
            <a:r>
              <a:rPr lang="en-IN" dirty="0">
                <a:solidFill>
                  <a:schemeClr val="tx1"/>
                </a:solidFill>
                <a:latin typeface="Times New Roman" panose="02020603050405020304" pitchFamily="18" charset="0"/>
                <a:cs typeface="Times New Roman" panose="02020603050405020304" pitchFamily="18" charset="0"/>
              </a:rPr>
              <a:t>Malware Family Graph</a:t>
            </a:r>
          </a:p>
          <a:p>
            <a:pPr marL="342900" indent="-342900">
              <a:buFont typeface="Wingdings" panose="05000000000000000000" pitchFamily="2" charset="2"/>
              <a:buChar char="Ø"/>
            </a:pPr>
            <a:r>
              <a:rPr lang="en-IN" dirty="0">
                <a:solidFill>
                  <a:schemeClr val="tx1"/>
                </a:solidFill>
                <a:latin typeface="Times New Roman" panose="02020603050405020304" pitchFamily="18" charset="0"/>
                <a:cs typeface="Times New Roman" panose="02020603050405020304" pitchFamily="18" charset="0"/>
              </a:rPr>
              <a:t>Run SVM Algorithm</a:t>
            </a:r>
          </a:p>
          <a:p>
            <a:pPr marL="342900" indent="-342900">
              <a:buFont typeface="Wingdings" panose="05000000000000000000" pitchFamily="2" charset="2"/>
              <a:buChar char="Ø"/>
            </a:pPr>
            <a:r>
              <a:rPr lang="en-IN" dirty="0">
                <a:solidFill>
                  <a:schemeClr val="tx1"/>
                </a:solidFill>
                <a:latin typeface="Times New Roman" panose="02020603050405020304" pitchFamily="18" charset="0"/>
                <a:cs typeface="Times New Roman" panose="02020603050405020304" pitchFamily="18" charset="0"/>
              </a:rPr>
              <a:t>Run KNN Algorithm</a:t>
            </a:r>
          </a:p>
          <a:p>
            <a:pPr marL="342900" indent="-342900">
              <a:buFont typeface="Wingdings" panose="05000000000000000000" pitchFamily="2" charset="2"/>
              <a:buChar char="Ø"/>
            </a:pPr>
            <a:r>
              <a:rPr lang="en-IN" dirty="0">
                <a:solidFill>
                  <a:schemeClr val="tx1"/>
                </a:solidFill>
                <a:latin typeface="Times New Roman" panose="02020603050405020304" pitchFamily="18" charset="0"/>
                <a:cs typeface="Times New Roman" panose="02020603050405020304" pitchFamily="18" charset="0"/>
              </a:rPr>
              <a:t>Run ANN Algorithm with BAT</a:t>
            </a:r>
          </a:p>
          <a:p>
            <a:pPr marL="342900" indent="-342900">
              <a:buFont typeface="Wingdings" panose="05000000000000000000" pitchFamily="2" charset="2"/>
              <a:buChar char="Ø"/>
            </a:pPr>
            <a:r>
              <a:rPr lang="en-IN" dirty="0">
                <a:solidFill>
                  <a:schemeClr val="tx1"/>
                </a:solidFill>
                <a:latin typeface="Times New Roman" panose="02020603050405020304" pitchFamily="18" charset="0"/>
                <a:cs typeface="Times New Roman" panose="02020603050405020304" pitchFamily="18" charset="0"/>
              </a:rPr>
              <a:t>Run ANN Algorithm with PSO</a:t>
            </a:r>
          </a:p>
          <a:p>
            <a:pPr marL="342900" indent="-342900">
              <a:buFont typeface="Wingdings" panose="05000000000000000000" pitchFamily="2" charset="2"/>
              <a:buChar char="Ø"/>
            </a:pPr>
            <a:r>
              <a:rPr lang="en-IN" dirty="0">
                <a:solidFill>
                  <a:schemeClr val="tx1"/>
                </a:solidFill>
                <a:latin typeface="Times New Roman" panose="02020603050405020304" pitchFamily="18" charset="0"/>
                <a:cs typeface="Times New Roman" panose="02020603050405020304" pitchFamily="18" charset="0"/>
              </a:rPr>
              <a:t>Accuracy Graph</a:t>
            </a:r>
          </a:p>
          <a:p>
            <a:pPr marL="342900" indent="-342900">
              <a:buFont typeface="Wingdings" panose="05000000000000000000" pitchFamily="2" charset="2"/>
              <a:buChar char="Ø"/>
            </a:pPr>
            <a:r>
              <a:rPr lang="en-IN" dirty="0">
                <a:solidFill>
                  <a:schemeClr val="tx1"/>
                </a:solidFill>
                <a:latin typeface="Times New Roman" panose="02020603050405020304" pitchFamily="18" charset="0"/>
                <a:cs typeface="Times New Roman" panose="02020603050405020304" pitchFamily="18" charset="0"/>
              </a:rPr>
              <a:t>Precision Graph</a:t>
            </a:r>
          </a:p>
          <a:p>
            <a:pPr marL="342900" indent="-342900">
              <a:buFont typeface="Wingdings" panose="05000000000000000000" pitchFamily="2" charset="2"/>
              <a:buChar char="Ø"/>
            </a:pPr>
            <a:r>
              <a:rPr lang="en-IN" dirty="0">
                <a:solidFill>
                  <a:schemeClr val="tx1"/>
                </a:solidFill>
                <a:latin typeface="Times New Roman" panose="02020603050405020304" pitchFamily="18" charset="0"/>
                <a:cs typeface="Times New Roman" panose="02020603050405020304" pitchFamily="18" charset="0"/>
              </a:rPr>
              <a:t>Recall Graph</a:t>
            </a:r>
          </a:p>
          <a:p>
            <a:pPr marL="342900" indent="-342900">
              <a:buFont typeface="Wingdings" panose="05000000000000000000" pitchFamily="2" charset="2"/>
              <a:buChar char="Ø"/>
            </a:pPr>
            <a:r>
              <a:rPr lang="en-IN" dirty="0">
                <a:solidFill>
                  <a:schemeClr val="tx1"/>
                </a:solidFill>
                <a:latin typeface="Times New Roman" panose="02020603050405020304" pitchFamily="18" charset="0"/>
                <a:cs typeface="Times New Roman" panose="02020603050405020304" pitchFamily="18" charset="0"/>
              </a:rPr>
              <a:t>Predict Malware from New File</a:t>
            </a:r>
          </a:p>
          <a:p>
            <a:pPr marL="342900" indent="-342900">
              <a:buFont typeface="Wingdings" panose="05000000000000000000" pitchFamily="2" charset="2"/>
              <a:buChar char="Ø"/>
            </a:pPr>
            <a:endParaRPr lang="en-IN" dirty="0">
              <a:solidFill>
                <a:schemeClr val="tx1"/>
              </a:solidFill>
            </a:endParaRPr>
          </a:p>
        </p:txBody>
      </p:sp>
    </p:spTree>
    <p:extLst>
      <p:ext uri="{BB962C8B-B14F-4D97-AF65-F5344CB8AC3E}">
        <p14:creationId xmlns:p14="http://schemas.microsoft.com/office/powerpoint/2010/main" val="17010872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5F78083-A3B5-1ECA-5DC1-36676C86467C}"/>
              </a:ext>
            </a:extLst>
          </p:cNvPr>
          <p:cNvPicPr>
            <a:picLocks noGrp="1" noRot="1" noChangeAspect="1" noMove="1" noResize="1" noEditPoints="1" noAdjustHandles="1" noChangeArrowheads="1" noChangeShapeType="1" noCrop="1"/>
          </p:cNvPicPr>
          <p:nvPr/>
        </p:nvPicPr>
        <p:blipFill>
          <a:blip r:embed="rId2"/>
          <a:stretch>
            <a:fillRect/>
          </a:stretch>
        </p:blipFill>
        <p:spPr>
          <a:xfrm>
            <a:off x="0" y="1"/>
            <a:ext cx="12192000" cy="6857999"/>
          </a:xfrm>
          <a:prstGeom prst="rect">
            <a:avLst/>
          </a:prstGeom>
        </p:spPr>
      </p:pic>
      <p:sp>
        <p:nvSpPr>
          <p:cNvPr id="3" name="Title 2">
            <a:extLst>
              <a:ext uri="{FF2B5EF4-FFF2-40B4-BE49-F238E27FC236}">
                <a16:creationId xmlns:a16="http://schemas.microsoft.com/office/drawing/2014/main" id="{28D8DC6E-3491-0C19-0C18-E53A7DB54291}"/>
              </a:ext>
            </a:extLst>
          </p:cNvPr>
          <p:cNvSpPr>
            <a:spLocks noGrp="1"/>
          </p:cNvSpPr>
          <p:nvPr>
            <p:ph type="ctrTitle"/>
          </p:nvPr>
        </p:nvSpPr>
        <p:spPr>
          <a:xfrm>
            <a:off x="684212" y="409574"/>
            <a:ext cx="7002463" cy="742952"/>
          </a:xfrm>
        </p:spPr>
        <p:txBody>
          <a:bodyPr>
            <a:normAutofit/>
          </a:bodyPr>
          <a:lstStyle/>
          <a:p>
            <a:r>
              <a:rPr lang="en-IN" sz="2800" b="1" dirty="0">
                <a:solidFill>
                  <a:schemeClr val="tx2">
                    <a:lumMod val="40000"/>
                    <a:lumOff val="60000"/>
                  </a:schemeClr>
                </a:solidFill>
                <a:latin typeface="Times New Roman" panose="02020603050405020304" pitchFamily="18" charset="0"/>
                <a:cs typeface="Times New Roman" panose="02020603050405020304" pitchFamily="18" charset="0"/>
              </a:rPr>
              <a:t>UML Diagrams</a:t>
            </a:r>
            <a:endParaRPr lang="en-IN" sz="2800" dirty="0">
              <a:solidFill>
                <a:schemeClr val="tx2">
                  <a:lumMod val="40000"/>
                  <a:lumOff val="60000"/>
                </a:schemeClr>
              </a:solidFill>
            </a:endParaRPr>
          </a:p>
        </p:txBody>
      </p:sp>
      <p:sp>
        <p:nvSpPr>
          <p:cNvPr id="4" name="Subtitle 3">
            <a:extLst>
              <a:ext uri="{FF2B5EF4-FFF2-40B4-BE49-F238E27FC236}">
                <a16:creationId xmlns:a16="http://schemas.microsoft.com/office/drawing/2014/main" id="{C169DBD0-2E94-8DC1-52C5-ECC1E192FA35}"/>
              </a:ext>
            </a:extLst>
          </p:cNvPr>
          <p:cNvSpPr>
            <a:spLocks noGrp="1"/>
          </p:cNvSpPr>
          <p:nvPr>
            <p:ph type="subTitle" idx="1"/>
          </p:nvPr>
        </p:nvSpPr>
        <p:spPr>
          <a:xfrm>
            <a:off x="1495424" y="1323975"/>
            <a:ext cx="5629276" cy="552450"/>
          </a:xfrm>
        </p:spPr>
        <p:txBody>
          <a:bodyPr>
            <a:normAutofit/>
          </a:bodyPr>
          <a:lstStyle/>
          <a:p>
            <a:pPr marL="285750" indent="-285750">
              <a:buFont typeface="Wingdings" panose="05000000000000000000" pitchFamily="2" charset="2"/>
              <a:buChar char="v"/>
            </a:pPr>
            <a:r>
              <a:rPr lang="en-US" b="1" dirty="0">
                <a:solidFill>
                  <a:schemeClr val="tx1"/>
                </a:solidFill>
                <a:effectLst/>
                <a:latin typeface="Times New Roman" panose="02020603050405020304" pitchFamily="18" charset="0"/>
                <a:ea typeface="Times New Roman" panose="02020603050405020304" pitchFamily="18" charset="0"/>
              </a:rPr>
              <a:t>USE CASE DIAGRAM</a:t>
            </a:r>
            <a:endParaRPr lang="en-IN" dirty="0">
              <a:solidFill>
                <a:schemeClr val="tx1"/>
              </a:solidFill>
            </a:endParaRPr>
          </a:p>
        </p:txBody>
      </p:sp>
      <p:pic>
        <p:nvPicPr>
          <p:cNvPr id="9" name="Picture 8" descr="A diagram of a diagram&#10;&#10;Description automatically generated">
            <a:extLst>
              <a:ext uri="{FF2B5EF4-FFF2-40B4-BE49-F238E27FC236}">
                <a16:creationId xmlns:a16="http://schemas.microsoft.com/office/drawing/2014/main" id="{64D625F3-D13D-1F13-9CD7-85FED9F17CE2}"/>
              </a:ext>
            </a:extLst>
          </p:cNvPr>
          <p:cNvPicPr>
            <a:picLocks noChangeAspect="1"/>
          </p:cNvPicPr>
          <p:nvPr/>
        </p:nvPicPr>
        <p:blipFill rotWithShape="1">
          <a:blip r:embed="rId3"/>
          <a:srcRect l="3048" t="3312" r="4471" b="11589"/>
          <a:stretch/>
        </p:blipFill>
        <p:spPr>
          <a:xfrm>
            <a:off x="2743200" y="2047874"/>
            <a:ext cx="6011693" cy="4221804"/>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503401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14D2C44-F597-D45F-0F1D-4F91A6A7F194}"/>
              </a:ext>
            </a:extLst>
          </p:cNvPr>
          <p:cNvPicPr>
            <a:picLocks noChangeAspect="1"/>
          </p:cNvPicPr>
          <p:nvPr/>
        </p:nvPicPr>
        <p:blipFill>
          <a:blip r:embed="rId2"/>
          <a:stretch>
            <a:fillRect/>
          </a:stretch>
        </p:blipFill>
        <p:spPr>
          <a:xfrm>
            <a:off x="0" y="-66343"/>
            <a:ext cx="12192000" cy="6857999"/>
          </a:xfrm>
          <a:prstGeom prst="rect">
            <a:avLst/>
          </a:prstGeom>
        </p:spPr>
      </p:pic>
      <p:sp>
        <p:nvSpPr>
          <p:cNvPr id="3" name="Title 2">
            <a:extLst>
              <a:ext uri="{FF2B5EF4-FFF2-40B4-BE49-F238E27FC236}">
                <a16:creationId xmlns:a16="http://schemas.microsoft.com/office/drawing/2014/main" id="{BDA8F073-AE99-3054-6B0B-E0EE9CAA50B0}"/>
              </a:ext>
            </a:extLst>
          </p:cNvPr>
          <p:cNvSpPr>
            <a:spLocks noGrp="1"/>
          </p:cNvSpPr>
          <p:nvPr>
            <p:ph type="title"/>
          </p:nvPr>
        </p:nvSpPr>
        <p:spPr>
          <a:xfrm>
            <a:off x="959998" y="805167"/>
            <a:ext cx="7286017" cy="982493"/>
          </a:xfrm>
        </p:spPr>
        <p:txBody>
          <a:bodyPr>
            <a:normAutofit/>
          </a:bodyPr>
          <a:lstStyle/>
          <a:p>
            <a:pPr marL="285750" indent="-285750">
              <a:buFont typeface="Wingdings" panose="05000000000000000000" pitchFamily="2" charset="2"/>
              <a:buChar char="v"/>
            </a:pPr>
            <a:r>
              <a:rPr lang="en-US" sz="2100" b="1" dirty="0">
                <a:effectLst/>
                <a:latin typeface="Times New Roman" panose="02020603050405020304" pitchFamily="18" charset="0"/>
                <a:ea typeface="Times New Roman" panose="02020603050405020304" pitchFamily="18" charset="0"/>
              </a:rPr>
              <a:t>CLASS DIAGRAM</a:t>
            </a:r>
            <a:endParaRPr lang="en-IN" sz="2100" dirty="0"/>
          </a:p>
        </p:txBody>
      </p:sp>
      <p:pic>
        <p:nvPicPr>
          <p:cNvPr id="7" name="Picture 6" descr="A diagram of a computer program&#10;&#10;Description automatically generated">
            <a:extLst>
              <a:ext uri="{FF2B5EF4-FFF2-40B4-BE49-F238E27FC236}">
                <a16:creationId xmlns:a16="http://schemas.microsoft.com/office/drawing/2014/main" id="{9803D11D-EB9E-2CE2-402C-8F63DC13D419}"/>
              </a:ext>
            </a:extLst>
          </p:cNvPr>
          <p:cNvPicPr>
            <a:picLocks noGrp="1" noRot="1" noChangeAspect="1" noMove="1" noResize="1" noEditPoints="1" noAdjustHandles="1" noChangeArrowheads="1" noChangeShapeType="1" noCrop="1"/>
          </p:cNvPicPr>
          <p:nvPr/>
        </p:nvPicPr>
        <p:blipFill>
          <a:blip r:embed="rId3"/>
          <a:stretch>
            <a:fillRect/>
          </a:stretch>
        </p:blipFill>
        <p:spPr>
          <a:xfrm>
            <a:off x="2680104" y="1952474"/>
            <a:ext cx="6968721" cy="3803387"/>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1814297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47CFEDE-D8DF-EE36-6002-E17A5E54148E}"/>
              </a:ext>
            </a:extLst>
          </p:cNvPr>
          <p:cNvPicPr>
            <a:picLocks noGrp="1" noRot="1" noChangeAspect="1" noMove="1" noResize="1" noEditPoints="1" noAdjustHandles="1" noChangeArrowheads="1" noChangeShapeType="1" noCrop="1"/>
          </p:cNvPicPr>
          <p:nvPr/>
        </p:nvPicPr>
        <p:blipFill>
          <a:blip r:embed="rId2"/>
          <a:stretch>
            <a:fillRect/>
          </a:stretch>
        </p:blipFill>
        <p:spPr>
          <a:xfrm>
            <a:off x="0" y="0"/>
            <a:ext cx="12192000" cy="6857999"/>
          </a:xfrm>
          <a:prstGeom prst="rect">
            <a:avLst/>
          </a:prstGeom>
        </p:spPr>
      </p:pic>
      <p:sp>
        <p:nvSpPr>
          <p:cNvPr id="3" name="Title 2">
            <a:extLst>
              <a:ext uri="{FF2B5EF4-FFF2-40B4-BE49-F238E27FC236}">
                <a16:creationId xmlns:a16="http://schemas.microsoft.com/office/drawing/2014/main" id="{5F0F2401-4F36-0247-58C6-FCC58D42D163}"/>
              </a:ext>
            </a:extLst>
          </p:cNvPr>
          <p:cNvSpPr>
            <a:spLocks noGrp="1"/>
          </p:cNvSpPr>
          <p:nvPr>
            <p:ph type="title"/>
          </p:nvPr>
        </p:nvSpPr>
        <p:spPr>
          <a:xfrm>
            <a:off x="895349" y="914401"/>
            <a:ext cx="6210301" cy="800100"/>
          </a:xfrm>
        </p:spPr>
        <p:txBody>
          <a:bodyPr/>
          <a:lstStyle/>
          <a:p>
            <a:pPr marL="285750" indent="-285750">
              <a:buFont typeface="Wingdings" panose="05000000000000000000" pitchFamily="2" charset="2"/>
              <a:buChar char="v"/>
            </a:pPr>
            <a:r>
              <a:rPr lang="en-US" sz="1800" b="1" dirty="0">
                <a:effectLst/>
                <a:latin typeface="Times New Roman" panose="02020603050405020304" pitchFamily="18" charset="0"/>
                <a:ea typeface="Times New Roman" panose="02020603050405020304" pitchFamily="18" charset="0"/>
              </a:rPr>
              <a:t>SEQUENCE DIAGRAM</a:t>
            </a:r>
            <a:endParaRPr lang="en-IN" dirty="0"/>
          </a:p>
        </p:txBody>
      </p:sp>
      <p:pic>
        <p:nvPicPr>
          <p:cNvPr id="6" name="Picture 5" descr="A diagram of a system&#10;&#10;Description automatically generated">
            <a:extLst>
              <a:ext uri="{FF2B5EF4-FFF2-40B4-BE49-F238E27FC236}">
                <a16:creationId xmlns:a16="http://schemas.microsoft.com/office/drawing/2014/main" id="{9A8AF25B-7D44-B382-387C-41EE39998133}"/>
              </a:ext>
            </a:extLst>
          </p:cNvPr>
          <p:cNvPicPr>
            <a:picLocks noChangeAspect="1"/>
          </p:cNvPicPr>
          <p:nvPr/>
        </p:nvPicPr>
        <p:blipFill>
          <a:blip r:embed="rId3"/>
          <a:stretch>
            <a:fillRect/>
          </a:stretch>
        </p:blipFill>
        <p:spPr>
          <a:xfrm>
            <a:off x="3943350" y="1803697"/>
            <a:ext cx="3719557" cy="4416128"/>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3289054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F4023A5-C907-BBE7-E71D-95298325DDDD}"/>
              </a:ext>
            </a:extLst>
          </p:cNvPr>
          <p:cNvPicPr>
            <a:picLocks noGrp="1" noRot="1" noChangeAspect="1" noMove="1" noResize="1" noEditPoints="1" noAdjustHandles="1" noChangeArrowheads="1" noChangeShapeType="1" noCrop="1"/>
          </p:cNvPicPr>
          <p:nvPr/>
        </p:nvPicPr>
        <p:blipFill>
          <a:blip r:embed="rId2"/>
          <a:stretch>
            <a:fillRect/>
          </a:stretch>
        </p:blipFill>
        <p:spPr>
          <a:xfrm>
            <a:off x="0" y="1"/>
            <a:ext cx="12192000" cy="6857999"/>
          </a:xfrm>
          <a:prstGeom prst="rect">
            <a:avLst/>
          </a:prstGeom>
        </p:spPr>
      </p:pic>
      <p:sp>
        <p:nvSpPr>
          <p:cNvPr id="3" name="Title 2">
            <a:extLst>
              <a:ext uri="{FF2B5EF4-FFF2-40B4-BE49-F238E27FC236}">
                <a16:creationId xmlns:a16="http://schemas.microsoft.com/office/drawing/2014/main" id="{4EDF8792-2F82-17AA-F8FC-5907C5F901C5}"/>
              </a:ext>
            </a:extLst>
          </p:cNvPr>
          <p:cNvSpPr>
            <a:spLocks noGrp="1"/>
          </p:cNvSpPr>
          <p:nvPr>
            <p:ph type="title"/>
          </p:nvPr>
        </p:nvSpPr>
        <p:spPr>
          <a:xfrm>
            <a:off x="976042" y="625451"/>
            <a:ext cx="8534400" cy="1507067"/>
          </a:xfrm>
        </p:spPr>
        <p:txBody>
          <a:bodyPr>
            <a:normAutofit/>
          </a:bodyPr>
          <a:lstStyle/>
          <a:p>
            <a:pPr marL="285750" indent="-285750">
              <a:buFont typeface="Wingdings" panose="05000000000000000000" pitchFamily="2" charset="2"/>
              <a:buChar char="v"/>
            </a:pPr>
            <a:r>
              <a:rPr lang="en-US" sz="2100" b="1" dirty="0">
                <a:effectLst/>
                <a:latin typeface="Times New Roman" panose="02020603050405020304" pitchFamily="18" charset="0"/>
                <a:ea typeface="Times New Roman" panose="02020603050405020304" pitchFamily="18" charset="0"/>
              </a:rPr>
              <a:t>ACTIVITY DIAGRAM</a:t>
            </a:r>
            <a:endParaRPr lang="en-IN" sz="2100" dirty="0"/>
          </a:p>
        </p:txBody>
      </p:sp>
      <p:pic>
        <p:nvPicPr>
          <p:cNvPr id="8" name="Picture 7" descr="A diagram of data processing&#10;&#10;Description automatically generated">
            <a:extLst>
              <a:ext uri="{FF2B5EF4-FFF2-40B4-BE49-F238E27FC236}">
                <a16:creationId xmlns:a16="http://schemas.microsoft.com/office/drawing/2014/main" id="{5E23C565-7C95-C3B2-F7FB-191C1D6DE056}"/>
              </a:ext>
            </a:extLst>
          </p:cNvPr>
          <p:cNvPicPr>
            <a:picLocks noGrp="1" noRot="1" noChangeAspect="1" noMove="1" noResize="1" noEditPoints="1" noAdjustHandles="1" noChangeArrowheads="1" noChangeShapeType="1" noCrop="1"/>
          </p:cNvPicPr>
          <p:nvPr/>
        </p:nvPicPr>
        <p:blipFill>
          <a:blip r:embed="rId3"/>
          <a:stretch>
            <a:fillRect/>
          </a:stretch>
        </p:blipFill>
        <p:spPr>
          <a:xfrm>
            <a:off x="4257676" y="2164897"/>
            <a:ext cx="2867024" cy="3806397"/>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73783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04D8F-F692-D279-0D35-BA9CE0E2F770}"/>
              </a:ext>
            </a:extLst>
          </p:cNvPr>
          <p:cNvPicPr>
            <a:picLocks noGrp="1" noRot="1" noChangeAspect="1" noMove="1" noResize="1" noEditPoints="1" noAdjustHandles="1" noChangeArrowheads="1" noChangeShapeType="1" noCrop="1"/>
          </p:cNvPicPr>
          <p:nvPr/>
        </p:nvPicPr>
        <p:blipFill>
          <a:blip r:embed="rId2"/>
          <a:stretch>
            <a:fillRect/>
          </a:stretch>
        </p:blipFill>
        <p:spPr>
          <a:xfrm>
            <a:off x="0" y="0"/>
            <a:ext cx="12192000" cy="6857999"/>
          </a:xfrm>
          <a:prstGeom prst="rect">
            <a:avLst/>
          </a:prstGeom>
        </p:spPr>
      </p:pic>
      <p:sp>
        <p:nvSpPr>
          <p:cNvPr id="3" name="Title 2">
            <a:extLst>
              <a:ext uri="{FF2B5EF4-FFF2-40B4-BE49-F238E27FC236}">
                <a16:creationId xmlns:a16="http://schemas.microsoft.com/office/drawing/2014/main" id="{B8876A16-E547-A2B7-B6A2-8BB10C87E8CC}"/>
              </a:ext>
            </a:extLst>
          </p:cNvPr>
          <p:cNvSpPr>
            <a:spLocks noGrp="1"/>
          </p:cNvSpPr>
          <p:nvPr>
            <p:ph type="title"/>
          </p:nvPr>
        </p:nvSpPr>
        <p:spPr>
          <a:xfrm>
            <a:off x="236538" y="371475"/>
            <a:ext cx="4422808" cy="821987"/>
          </a:xfrm>
        </p:spPr>
        <p:txBody>
          <a:bodyPr>
            <a:normAutofit/>
          </a:bodyPr>
          <a:lstStyle/>
          <a:p>
            <a:r>
              <a:rPr lang="en-US" sz="2800" b="1" dirty="0">
                <a:solidFill>
                  <a:schemeClr val="tx2">
                    <a:lumMod val="40000"/>
                    <a:lumOff val="60000"/>
                  </a:schemeClr>
                </a:solidFill>
                <a:latin typeface="Times New Roman" panose="02020603050405020304" pitchFamily="18" charset="0"/>
                <a:cs typeface="Times New Roman" panose="02020603050405020304" pitchFamily="18" charset="0"/>
              </a:rPr>
              <a:t>Sample code</a:t>
            </a:r>
            <a:endParaRPr lang="en-IN" sz="2800" b="1" dirty="0">
              <a:solidFill>
                <a:schemeClr val="tx2">
                  <a:lumMod val="40000"/>
                  <a:lumOff val="60000"/>
                </a:schemeClr>
              </a:solidFill>
              <a:latin typeface="Times New Roman" panose="02020603050405020304" pitchFamily="18" charset="0"/>
              <a:cs typeface="Times New Roman" panose="02020603050405020304" pitchFamily="18" charset="0"/>
            </a:endParaRPr>
          </a:p>
        </p:txBody>
      </p:sp>
      <p:sp>
        <p:nvSpPr>
          <p:cNvPr id="4" name="Text Placeholder 3">
            <a:extLst>
              <a:ext uri="{FF2B5EF4-FFF2-40B4-BE49-F238E27FC236}">
                <a16:creationId xmlns:a16="http://schemas.microsoft.com/office/drawing/2014/main" id="{565267BB-E8FF-53B6-15ED-E2266E87E4B7}"/>
              </a:ext>
            </a:extLst>
          </p:cNvPr>
          <p:cNvSpPr>
            <a:spLocks noGrp="1"/>
          </p:cNvSpPr>
          <p:nvPr>
            <p:ph type="body" idx="1"/>
          </p:nvPr>
        </p:nvSpPr>
        <p:spPr>
          <a:xfrm>
            <a:off x="1379220" y="1018413"/>
            <a:ext cx="9059368" cy="5468112"/>
          </a:xfrm>
        </p:spPr>
        <p:txBody>
          <a:bodyPr>
            <a:noAutofit/>
          </a:bodyPr>
          <a:lstStyle/>
          <a:p>
            <a:r>
              <a:rPr lang="en-IN" sz="2100" dirty="0">
                <a:solidFill>
                  <a:schemeClr val="tx1"/>
                </a:solidFill>
                <a:latin typeface="Times New Roman" panose="02020603050405020304" pitchFamily="18" charset="0"/>
                <a:cs typeface="Times New Roman" panose="02020603050405020304" pitchFamily="18" charset="0"/>
              </a:rPr>
              <a:t>from math import exp</a:t>
            </a:r>
          </a:p>
          <a:p>
            <a:r>
              <a:rPr lang="en-IN" sz="2100" dirty="0">
                <a:solidFill>
                  <a:schemeClr val="tx1"/>
                </a:solidFill>
                <a:latin typeface="Times New Roman" panose="02020603050405020304" pitchFamily="18" charset="0"/>
                <a:cs typeface="Times New Roman" panose="02020603050405020304" pitchFamily="18" charset="0"/>
              </a:rPr>
              <a:t>import </a:t>
            </a:r>
            <a:r>
              <a:rPr lang="en-IN" sz="2100" dirty="0" err="1">
                <a:solidFill>
                  <a:schemeClr val="tx1"/>
                </a:solidFill>
                <a:latin typeface="Times New Roman" panose="02020603050405020304" pitchFamily="18" charset="0"/>
                <a:cs typeface="Times New Roman" panose="02020603050405020304" pitchFamily="18" charset="0"/>
              </a:rPr>
              <a:t>numpy</a:t>
            </a:r>
            <a:r>
              <a:rPr lang="en-IN" sz="2100" dirty="0">
                <a:solidFill>
                  <a:schemeClr val="tx1"/>
                </a:solidFill>
                <a:latin typeface="Times New Roman" panose="02020603050405020304" pitchFamily="18" charset="0"/>
                <a:cs typeface="Times New Roman" panose="02020603050405020304" pitchFamily="18" charset="0"/>
              </a:rPr>
              <a:t> as np</a:t>
            </a:r>
          </a:p>
          <a:p>
            <a:r>
              <a:rPr lang="en-IN" sz="2100" dirty="0">
                <a:solidFill>
                  <a:schemeClr val="tx1"/>
                </a:solidFill>
                <a:latin typeface="Times New Roman" panose="02020603050405020304" pitchFamily="18" charset="0"/>
                <a:cs typeface="Times New Roman" panose="02020603050405020304" pitchFamily="18" charset="0"/>
              </a:rPr>
              <a:t>from random import random</a:t>
            </a:r>
          </a:p>
          <a:p>
            <a:r>
              <a:rPr lang="en-IN" sz="2100" dirty="0">
                <a:solidFill>
                  <a:schemeClr val="tx1"/>
                </a:solidFill>
                <a:latin typeface="Times New Roman" panose="02020603050405020304" pitchFamily="18" charset="0"/>
                <a:cs typeface="Times New Roman" panose="02020603050405020304" pitchFamily="18" charset="0"/>
              </a:rPr>
              <a:t>from </a:t>
            </a:r>
            <a:r>
              <a:rPr lang="en-IN" sz="2100" dirty="0" err="1">
                <a:solidFill>
                  <a:schemeClr val="tx1"/>
                </a:solidFill>
                <a:latin typeface="Times New Roman" panose="02020603050405020304" pitchFamily="18" charset="0"/>
                <a:cs typeface="Times New Roman" panose="02020603050405020304" pitchFamily="18" charset="0"/>
              </a:rPr>
              <a:t>SwarmPackagePy</a:t>
            </a:r>
            <a:r>
              <a:rPr lang="en-IN" sz="2100" dirty="0">
                <a:solidFill>
                  <a:schemeClr val="tx1"/>
                </a:solidFill>
                <a:latin typeface="Times New Roman" panose="02020603050405020304" pitchFamily="18" charset="0"/>
                <a:cs typeface="Times New Roman" panose="02020603050405020304" pitchFamily="18" charset="0"/>
              </a:rPr>
              <a:t> import intelligence</a:t>
            </a:r>
          </a:p>
          <a:p>
            <a:r>
              <a:rPr lang="en-IN" sz="2100" dirty="0">
                <a:solidFill>
                  <a:schemeClr val="tx1"/>
                </a:solidFill>
                <a:latin typeface="Times New Roman" panose="02020603050405020304" pitchFamily="18" charset="0"/>
                <a:cs typeface="Times New Roman" panose="02020603050405020304" pitchFamily="18" charset="0"/>
              </a:rPr>
              <a:t>class BAT(</a:t>
            </a:r>
            <a:r>
              <a:rPr lang="en-IN" sz="2100" dirty="0" err="1">
                <a:solidFill>
                  <a:schemeClr val="tx1"/>
                </a:solidFill>
                <a:latin typeface="Times New Roman" panose="02020603050405020304" pitchFamily="18" charset="0"/>
                <a:cs typeface="Times New Roman" panose="02020603050405020304" pitchFamily="18" charset="0"/>
              </a:rPr>
              <a:t>intelligence.sw</a:t>
            </a:r>
            <a:r>
              <a:rPr lang="en-IN" sz="2100" dirty="0">
                <a:solidFill>
                  <a:schemeClr val="tx1"/>
                </a:solidFill>
                <a:latin typeface="Times New Roman" panose="02020603050405020304" pitchFamily="18" charset="0"/>
                <a:cs typeface="Times New Roman" panose="02020603050405020304" pitchFamily="18" charset="0"/>
              </a:rPr>
              <a:t>):</a:t>
            </a:r>
          </a:p>
          <a:p>
            <a:r>
              <a:rPr lang="en-IN" sz="2100" dirty="0">
                <a:solidFill>
                  <a:schemeClr val="tx1"/>
                </a:solidFill>
                <a:latin typeface="Times New Roman" panose="02020603050405020304" pitchFamily="18" charset="0"/>
                <a:cs typeface="Times New Roman" panose="02020603050405020304" pitchFamily="18" charset="0"/>
              </a:rPr>
              <a:t>    """</a:t>
            </a:r>
          </a:p>
          <a:p>
            <a:r>
              <a:rPr lang="en-IN" sz="2100" dirty="0">
                <a:solidFill>
                  <a:schemeClr val="tx1"/>
                </a:solidFill>
                <a:latin typeface="Times New Roman" panose="02020603050405020304" pitchFamily="18" charset="0"/>
                <a:cs typeface="Times New Roman" panose="02020603050405020304" pitchFamily="18" charset="0"/>
              </a:rPr>
              <a:t>    Bat Algorithm</a:t>
            </a:r>
          </a:p>
          <a:p>
            <a:r>
              <a:rPr lang="en-IN" sz="2100" dirty="0">
                <a:solidFill>
                  <a:schemeClr val="tx1"/>
                </a:solidFill>
                <a:latin typeface="Times New Roman" panose="02020603050405020304" pitchFamily="18" charset="0"/>
                <a:cs typeface="Times New Roman" panose="02020603050405020304" pitchFamily="18" charset="0"/>
              </a:rPr>
              <a:t>    """</a:t>
            </a:r>
          </a:p>
          <a:p>
            <a:endParaRPr lang="en-IN" sz="2100" dirty="0">
              <a:solidFill>
                <a:schemeClr val="tx1"/>
              </a:solidFill>
              <a:latin typeface="Times New Roman" panose="02020603050405020304" pitchFamily="18" charset="0"/>
              <a:cs typeface="Times New Roman" panose="02020603050405020304" pitchFamily="18" charset="0"/>
            </a:endParaRPr>
          </a:p>
          <a:p>
            <a:r>
              <a:rPr lang="en-IN" sz="2100" dirty="0">
                <a:solidFill>
                  <a:schemeClr val="tx1"/>
                </a:solidFill>
                <a:latin typeface="Times New Roman" panose="02020603050405020304" pitchFamily="18" charset="0"/>
                <a:cs typeface="Times New Roman" panose="02020603050405020304" pitchFamily="18" charset="0"/>
              </a:rPr>
              <a:t>    def __</a:t>
            </a:r>
            <a:r>
              <a:rPr lang="en-IN" sz="2100" dirty="0" err="1">
                <a:solidFill>
                  <a:schemeClr val="tx1"/>
                </a:solidFill>
                <a:latin typeface="Times New Roman" panose="02020603050405020304" pitchFamily="18" charset="0"/>
                <a:cs typeface="Times New Roman" panose="02020603050405020304" pitchFamily="18" charset="0"/>
              </a:rPr>
              <a:t>init</a:t>
            </a:r>
            <a:r>
              <a:rPr lang="en-IN" sz="2100" dirty="0">
                <a:solidFill>
                  <a:schemeClr val="tx1"/>
                </a:solidFill>
                <a:latin typeface="Times New Roman" panose="02020603050405020304" pitchFamily="18" charset="0"/>
                <a:cs typeface="Times New Roman" panose="02020603050405020304" pitchFamily="18" charset="0"/>
              </a:rPr>
              <a:t>__(self, n, function, lb, </a:t>
            </a:r>
            <a:r>
              <a:rPr lang="en-IN" sz="2100" dirty="0" err="1">
                <a:solidFill>
                  <a:schemeClr val="tx1"/>
                </a:solidFill>
                <a:latin typeface="Times New Roman" panose="02020603050405020304" pitchFamily="18" charset="0"/>
                <a:cs typeface="Times New Roman" panose="02020603050405020304" pitchFamily="18" charset="0"/>
              </a:rPr>
              <a:t>ub</a:t>
            </a:r>
            <a:r>
              <a:rPr lang="en-IN" sz="2100" dirty="0">
                <a:solidFill>
                  <a:schemeClr val="tx1"/>
                </a:solidFill>
                <a:latin typeface="Times New Roman" panose="02020603050405020304" pitchFamily="18" charset="0"/>
                <a:cs typeface="Times New Roman" panose="02020603050405020304" pitchFamily="18" charset="0"/>
              </a:rPr>
              <a:t>, dimension, iteration, r0=0.9,</a:t>
            </a:r>
          </a:p>
          <a:p>
            <a:r>
              <a:rPr lang="en-IN" sz="2100" dirty="0">
                <a:solidFill>
                  <a:schemeClr val="tx1"/>
                </a:solidFill>
                <a:latin typeface="Times New Roman" panose="02020603050405020304" pitchFamily="18" charset="0"/>
                <a:cs typeface="Times New Roman" panose="02020603050405020304" pitchFamily="18" charset="0"/>
              </a:rPr>
              <a:t>                 V0=0.5, </a:t>
            </a:r>
            <a:r>
              <a:rPr lang="en-IN" sz="2100" dirty="0" err="1">
                <a:solidFill>
                  <a:schemeClr val="tx1"/>
                </a:solidFill>
                <a:latin typeface="Times New Roman" panose="02020603050405020304" pitchFamily="18" charset="0"/>
                <a:cs typeface="Times New Roman" panose="02020603050405020304" pitchFamily="18" charset="0"/>
              </a:rPr>
              <a:t>fmin</a:t>
            </a:r>
            <a:r>
              <a:rPr lang="en-IN" sz="2100" dirty="0">
                <a:solidFill>
                  <a:schemeClr val="tx1"/>
                </a:solidFill>
                <a:latin typeface="Times New Roman" panose="02020603050405020304" pitchFamily="18" charset="0"/>
                <a:cs typeface="Times New Roman" panose="02020603050405020304" pitchFamily="18" charset="0"/>
              </a:rPr>
              <a:t>=0, fmax=0.02, alpha=0.9, </a:t>
            </a:r>
            <a:r>
              <a:rPr lang="en-IN" sz="2100" dirty="0" err="1">
                <a:solidFill>
                  <a:schemeClr val="tx1"/>
                </a:solidFill>
                <a:latin typeface="Times New Roman" panose="02020603050405020304" pitchFamily="18" charset="0"/>
                <a:cs typeface="Times New Roman" panose="02020603050405020304" pitchFamily="18" charset="0"/>
              </a:rPr>
              <a:t>csi</a:t>
            </a:r>
            <a:r>
              <a:rPr lang="en-IN" sz="2100" dirty="0">
                <a:solidFill>
                  <a:schemeClr val="tx1"/>
                </a:solidFill>
                <a:latin typeface="Times New Roman" panose="02020603050405020304" pitchFamily="18" charset="0"/>
                <a:cs typeface="Times New Roman" panose="02020603050405020304" pitchFamily="18" charset="0"/>
              </a:rPr>
              <a:t>=0.9):</a:t>
            </a:r>
          </a:p>
        </p:txBody>
      </p:sp>
    </p:spTree>
    <p:extLst>
      <p:ext uri="{BB962C8B-B14F-4D97-AF65-F5344CB8AC3E}">
        <p14:creationId xmlns:p14="http://schemas.microsoft.com/office/powerpoint/2010/main" val="10765672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10D7043-E3D4-0D2E-6FE1-4611940F4B9C}"/>
              </a:ext>
            </a:extLst>
          </p:cNvPr>
          <p:cNvPicPr>
            <a:picLocks noGrp="1" noRot="1" noMove="1" noResize="1" noEditPoints="1" noAdjustHandles="1" noChangeArrowheads="1" noChangeShapeType="1" noCrop="1"/>
          </p:cNvPicPr>
          <p:nvPr/>
        </p:nvPicPr>
        <p:blipFill>
          <a:blip r:embed="rId2"/>
          <a:stretch>
            <a:fillRect/>
          </a:stretch>
        </p:blipFill>
        <p:spPr>
          <a:xfrm>
            <a:off x="0" y="0"/>
            <a:ext cx="12192000" cy="6857999"/>
          </a:xfrm>
          <a:prstGeom prst="rect">
            <a:avLst/>
          </a:prstGeom>
        </p:spPr>
      </p:pic>
      <p:sp>
        <p:nvSpPr>
          <p:cNvPr id="4" name="Text Placeholder 3">
            <a:extLst>
              <a:ext uri="{FF2B5EF4-FFF2-40B4-BE49-F238E27FC236}">
                <a16:creationId xmlns:a16="http://schemas.microsoft.com/office/drawing/2014/main" id="{B09E0A57-BDEB-A28F-06F5-41F3C8C815DE}"/>
              </a:ext>
            </a:extLst>
          </p:cNvPr>
          <p:cNvSpPr>
            <a:spLocks noGrp="1"/>
          </p:cNvSpPr>
          <p:nvPr>
            <p:ph type="body" idx="1"/>
          </p:nvPr>
        </p:nvSpPr>
        <p:spPr>
          <a:xfrm>
            <a:off x="548640" y="320040"/>
            <a:ext cx="8671560" cy="6446520"/>
          </a:xfrm>
        </p:spPr>
        <p:txBody>
          <a:bodyPr>
            <a:normAutofit fontScale="25000" lnSpcReduction="20000"/>
          </a:bodyPr>
          <a:lstStyle/>
          <a:p>
            <a:r>
              <a:rPr lang="en-IN" sz="5300" dirty="0"/>
              <a:t> </a:t>
            </a:r>
            <a:r>
              <a:rPr lang="en-IN" sz="8400" dirty="0">
                <a:latin typeface="Times New Roman" panose="02020603050405020304" pitchFamily="18" charset="0"/>
                <a:cs typeface="Times New Roman" panose="02020603050405020304" pitchFamily="18" charset="0"/>
              </a:rPr>
              <a:t>	</a:t>
            </a:r>
            <a:r>
              <a:rPr lang="en-IN" sz="8400" dirty="0">
                <a:solidFill>
                  <a:schemeClr val="tx1"/>
                </a:solidFill>
                <a:latin typeface="Times New Roman" panose="02020603050405020304" pitchFamily="18" charset="0"/>
                <a:cs typeface="Times New Roman" panose="02020603050405020304" pitchFamily="18" charset="0"/>
              </a:rPr>
              <a:t>""</a:t>
            </a:r>
            <a:endParaRPr lang="en-IN" sz="8400" dirty="0">
              <a:latin typeface="Times New Roman" panose="02020603050405020304" pitchFamily="18" charset="0"/>
              <a:cs typeface="Times New Roman" panose="02020603050405020304" pitchFamily="18" charset="0"/>
            </a:endParaRPr>
          </a:p>
          <a:p>
            <a:r>
              <a:rPr lang="en-US" sz="8400" dirty="0">
                <a:solidFill>
                  <a:schemeClr val="tx1"/>
                </a:solidFill>
                <a:latin typeface="Times New Roman" panose="02020603050405020304" pitchFamily="18" charset="0"/>
                <a:cs typeface="Times New Roman" panose="02020603050405020304" pitchFamily="18" charset="0"/>
              </a:rPr>
              <a:t>        :param n: number of agents</a:t>
            </a:r>
          </a:p>
          <a:p>
            <a:r>
              <a:rPr lang="en-US" sz="8400" dirty="0">
                <a:solidFill>
                  <a:schemeClr val="tx1"/>
                </a:solidFill>
                <a:latin typeface="Times New Roman" panose="02020603050405020304" pitchFamily="18" charset="0"/>
                <a:cs typeface="Times New Roman" panose="02020603050405020304" pitchFamily="18" charset="0"/>
              </a:rPr>
              <a:t>        :param function: test function</a:t>
            </a:r>
          </a:p>
          <a:p>
            <a:r>
              <a:rPr lang="en-US" sz="8400" dirty="0">
                <a:solidFill>
                  <a:schemeClr val="tx1"/>
                </a:solidFill>
                <a:latin typeface="Times New Roman" panose="02020603050405020304" pitchFamily="18" charset="0"/>
                <a:cs typeface="Times New Roman" panose="02020603050405020304" pitchFamily="18" charset="0"/>
              </a:rPr>
              <a:t>        :param </a:t>
            </a:r>
            <a:r>
              <a:rPr lang="en-US" sz="8400" dirty="0" err="1">
                <a:solidFill>
                  <a:schemeClr val="tx1"/>
                </a:solidFill>
                <a:latin typeface="Times New Roman" panose="02020603050405020304" pitchFamily="18" charset="0"/>
                <a:cs typeface="Times New Roman" panose="02020603050405020304" pitchFamily="18" charset="0"/>
              </a:rPr>
              <a:t>lb</a:t>
            </a:r>
            <a:r>
              <a:rPr lang="en-US" sz="8400" dirty="0">
                <a:solidFill>
                  <a:schemeClr val="tx1"/>
                </a:solidFill>
                <a:latin typeface="Times New Roman" panose="02020603050405020304" pitchFamily="18" charset="0"/>
                <a:cs typeface="Times New Roman" panose="02020603050405020304" pitchFamily="18" charset="0"/>
              </a:rPr>
              <a:t>: lower limits for plot axes</a:t>
            </a:r>
          </a:p>
          <a:p>
            <a:r>
              <a:rPr lang="en-US" sz="8400" dirty="0">
                <a:solidFill>
                  <a:schemeClr val="tx1"/>
                </a:solidFill>
                <a:latin typeface="Times New Roman" panose="02020603050405020304" pitchFamily="18" charset="0"/>
                <a:cs typeface="Times New Roman" panose="02020603050405020304" pitchFamily="18" charset="0"/>
              </a:rPr>
              <a:t>        :param </a:t>
            </a:r>
            <a:r>
              <a:rPr lang="en-US" sz="8400" dirty="0" err="1">
                <a:solidFill>
                  <a:schemeClr val="tx1"/>
                </a:solidFill>
                <a:latin typeface="Times New Roman" panose="02020603050405020304" pitchFamily="18" charset="0"/>
                <a:cs typeface="Times New Roman" panose="02020603050405020304" pitchFamily="18" charset="0"/>
              </a:rPr>
              <a:t>ub</a:t>
            </a:r>
            <a:r>
              <a:rPr lang="en-US" sz="8400" dirty="0">
                <a:solidFill>
                  <a:schemeClr val="tx1"/>
                </a:solidFill>
                <a:latin typeface="Times New Roman" panose="02020603050405020304" pitchFamily="18" charset="0"/>
                <a:cs typeface="Times New Roman" panose="02020603050405020304" pitchFamily="18" charset="0"/>
              </a:rPr>
              <a:t>: upper limits for plot axes</a:t>
            </a:r>
            <a:r>
              <a:rPr lang="en-IN" sz="8400" dirty="0">
                <a:solidFill>
                  <a:schemeClr val="tx1"/>
                </a:solidFill>
                <a:latin typeface="Times New Roman" panose="02020603050405020304" pitchFamily="18" charset="0"/>
                <a:cs typeface="Times New Roman" panose="02020603050405020304" pitchFamily="18" charset="0"/>
              </a:rPr>
              <a:t>:param dimension: space dimension</a:t>
            </a:r>
          </a:p>
          <a:p>
            <a:r>
              <a:rPr lang="en-IN" sz="8400" dirty="0">
                <a:solidFill>
                  <a:schemeClr val="tx1"/>
                </a:solidFill>
                <a:latin typeface="Times New Roman" panose="02020603050405020304" pitchFamily="18" charset="0"/>
                <a:cs typeface="Times New Roman" panose="02020603050405020304" pitchFamily="18" charset="0"/>
              </a:rPr>
              <a:t>        :param iteration: number of iterations</a:t>
            </a:r>
          </a:p>
          <a:p>
            <a:r>
              <a:rPr lang="en-IN" sz="8400" dirty="0">
                <a:solidFill>
                  <a:schemeClr val="tx1"/>
                </a:solidFill>
                <a:latin typeface="Times New Roman" panose="02020603050405020304" pitchFamily="18" charset="0"/>
                <a:cs typeface="Times New Roman" panose="02020603050405020304" pitchFamily="18" charset="0"/>
              </a:rPr>
              <a:t>        :param r0: level of impulse emission (default value is 0.9)</a:t>
            </a:r>
          </a:p>
          <a:p>
            <a:r>
              <a:rPr lang="en-IN" sz="8400" dirty="0">
                <a:solidFill>
                  <a:schemeClr val="tx1"/>
                </a:solidFill>
                <a:latin typeface="Times New Roman" panose="02020603050405020304" pitchFamily="18" charset="0"/>
                <a:cs typeface="Times New Roman" panose="02020603050405020304" pitchFamily="18" charset="0"/>
              </a:rPr>
              <a:t>        :param V0: volume of sound (default value is 0.5)</a:t>
            </a:r>
          </a:p>
          <a:p>
            <a:r>
              <a:rPr lang="en-IN" sz="8400" dirty="0">
                <a:solidFill>
                  <a:schemeClr val="tx1"/>
                </a:solidFill>
                <a:latin typeface="Times New Roman" panose="02020603050405020304" pitchFamily="18" charset="0"/>
                <a:cs typeface="Times New Roman" panose="02020603050405020304" pitchFamily="18" charset="0"/>
              </a:rPr>
              <a:t>        :param </a:t>
            </a:r>
            <a:r>
              <a:rPr lang="en-IN" sz="8400" dirty="0" err="1">
                <a:solidFill>
                  <a:schemeClr val="tx1"/>
                </a:solidFill>
                <a:latin typeface="Times New Roman" panose="02020603050405020304" pitchFamily="18" charset="0"/>
                <a:cs typeface="Times New Roman" panose="02020603050405020304" pitchFamily="18" charset="0"/>
              </a:rPr>
              <a:t>fmin</a:t>
            </a:r>
            <a:r>
              <a:rPr lang="en-IN" sz="8400" dirty="0">
                <a:solidFill>
                  <a:schemeClr val="tx1"/>
                </a:solidFill>
                <a:latin typeface="Times New Roman" panose="02020603050405020304" pitchFamily="18" charset="0"/>
                <a:cs typeface="Times New Roman" panose="02020603050405020304" pitchFamily="18" charset="0"/>
              </a:rPr>
              <a:t>: min wave frequency (default value is 0)</a:t>
            </a:r>
          </a:p>
          <a:p>
            <a:r>
              <a:rPr lang="en-IN" sz="8400" dirty="0">
                <a:solidFill>
                  <a:schemeClr val="tx1"/>
                </a:solidFill>
                <a:latin typeface="Times New Roman" panose="02020603050405020304" pitchFamily="18" charset="0"/>
                <a:cs typeface="Times New Roman" panose="02020603050405020304" pitchFamily="18" charset="0"/>
              </a:rPr>
              <a:t>        :param fmax: max wave frequency (default value is 0.02)</a:t>
            </a:r>
          </a:p>
          <a:p>
            <a:r>
              <a:rPr lang="en-IN" sz="8400" dirty="0">
                <a:solidFill>
                  <a:schemeClr val="tx1"/>
                </a:solidFill>
                <a:latin typeface="Times New Roman" panose="02020603050405020304" pitchFamily="18" charset="0"/>
                <a:cs typeface="Times New Roman" panose="02020603050405020304" pitchFamily="18" charset="0"/>
              </a:rPr>
              <a:t>            </a:t>
            </a:r>
            <a:r>
              <a:rPr lang="en-IN" sz="8400" dirty="0" err="1">
                <a:solidFill>
                  <a:schemeClr val="tx1"/>
                </a:solidFill>
                <a:latin typeface="Times New Roman" panose="02020603050405020304" pitchFamily="18" charset="0"/>
                <a:cs typeface="Times New Roman" panose="02020603050405020304" pitchFamily="18" charset="0"/>
              </a:rPr>
              <a:t>fmin</a:t>
            </a:r>
            <a:r>
              <a:rPr lang="en-IN" sz="8400" dirty="0">
                <a:solidFill>
                  <a:schemeClr val="tx1"/>
                </a:solidFill>
                <a:latin typeface="Times New Roman" panose="02020603050405020304" pitchFamily="18" charset="0"/>
                <a:cs typeface="Times New Roman" panose="02020603050405020304" pitchFamily="18" charset="0"/>
              </a:rPr>
              <a:t> = 0 and fmax =0.02 - the bests values</a:t>
            </a:r>
          </a:p>
          <a:p>
            <a:r>
              <a:rPr lang="en-IN" sz="8400" dirty="0">
                <a:solidFill>
                  <a:schemeClr val="tx1"/>
                </a:solidFill>
                <a:latin typeface="Times New Roman" panose="02020603050405020304" pitchFamily="18" charset="0"/>
                <a:cs typeface="Times New Roman" panose="02020603050405020304" pitchFamily="18" charset="0"/>
              </a:rPr>
              <a:t>        :param alpha: constant for change a volume of sound</a:t>
            </a:r>
          </a:p>
          <a:p>
            <a:r>
              <a:rPr lang="en-IN" sz="8400" dirty="0">
                <a:solidFill>
                  <a:schemeClr val="tx1"/>
                </a:solidFill>
                <a:latin typeface="Times New Roman" panose="02020603050405020304" pitchFamily="18" charset="0"/>
                <a:cs typeface="Times New Roman" panose="02020603050405020304" pitchFamily="18" charset="0"/>
              </a:rPr>
              <a:t>         (default value is 0.9)</a:t>
            </a:r>
          </a:p>
          <a:p>
            <a:r>
              <a:rPr lang="en-IN" sz="8400" dirty="0">
                <a:solidFill>
                  <a:schemeClr val="tx1"/>
                </a:solidFill>
                <a:latin typeface="Times New Roman" panose="02020603050405020304" pitchFamily="18" charset="0"/>
                <a:cs typeface="Times New Roman" panose="02020603050405020304" pitchFamily="18" charset="0"/>
              </a:rPr>
              <a:t>        :param </a:t>
            </a:r>
            <a:r>
              <a:rPr lang="en-IN" sz="8400" dirty="0" err="1">
                <a:solidFill>
                  <a:schemeClr val="tx1"/>
                </a:solidFill>
                <a:latin typeface="Times New Roman" panose="02020603050405020304" pitchFamily="18" charset="0"/>
                <a:cs typeface="Times New Roman" panose="02020603050405020304" pitchFamily="18" charset="0"/>
              </a:rPr>
              <a:t>csi</a:t>
            </a:r>
            <a:r>
              <a:rPr lang="en-IN" sz="8400" dirty="0">
                <a:solidFill>
                  <a:schemeClr val="tx1"/>
                </a:solidFill>
                <a:latin typeface="Times New Roman" panose="02020603050405020304" pitchFamily="18" charset="0"/>
                <a:cs typeface="Times New Roman" panose="02020603050405020304" pitchFamily="18" charset="0"/>
              </a:rPr>
              <a:t>: constant for change a level of impulse emission</a:t>
            </a:r>
          </a:p>
          <a:p>
            <a:r>
              <a:rPr lang="en-IN" sz="8400" dirty="0">
                <a:solidFill>
                  <a:schemeClr val="tx1"/>
                </a:solidFill>
                <a:latin typeface="Times New Roman" panose="02020603050405020304" pitchFamily="18" charset="0"/>
                <a:cs typeface="Times New Roman" panose="02020603050405020304" pitchFamily="18" charset="0"/>
              </a:rPr>
              <a:t>         (default value is 0.9)</a:t>
            </a:r>
          </a:p>
          <a:p>
            <a:r>
              <a:rPr lang="en-IN" sz="8400" dirty="0">
                <a:solidFill>
                  <a:schemeClr val="tx1"/>
                </a:solidFill>
                <a:latin typeface="Times New Roman" panose="02020603050405020304" pitchFamily="18" charset="0"/>
                <a:cs typeface="Times New Roman" panose="02020603050405020304" pitchFamily="18" charset="0"/>
              </a:rPr>
              <a:t>        ""</a:t>
            </a:r>
          </a:p>
          <a:p>
            <a:endParaRPr lang="en-IN" dirty="0"/>
          </a:p>
        </p:txBody>
      </p:sp>
    </p:spTree>
    <p:extLst>
      <p:ext uri="{BB962C8B-B14F-4D97-AF65-F5344CB8AC3E}">
        <p14:creationId xmlns:p14="http://schemas.microsoft.com/office/powerpoint/2010/main" val="26078742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5B413CD-1D38-F955-2230-38C814C07FA4}"/>
              </a:ext>
            </a:extLst>
          </p:cNvPr>
          <p:cNvPicPr>
            <a:picLocks noGrp="1" noRot="1" noMove="1" noResize="1" noEditPoints="1" noAdjustHandles="1" noChangeArrowheads="1" noChangeShapeType="1" noCrop="1"/>
          </p:cNvPicPr>
          <p:nvPr/>
        </p:nvPicPr>
        <p:blipFill>
          <a:blip r:embed="rId2"/>
          <a:stretch>
            <a:fillRect/>
          </a:stretch>
        </p:blipFill>
        <p:spPr>
          <a:xfrm>
            <a:off x="0" y="0"/>
            <a:ext cx="12192000" cy="6857999"/>
          </a:xfrm>
          <a:prstGeom prst="rect">
            <a:avLst/>
          </a:prstGeom>
        </p:spPr>
      </p:pic>
      <p:sp>
        <p:nvSpPr>
          <p:cNvPr id="5" name="Title 2">
            <a:extLst>
              <a:ext uri="{FF2B5EF4-FFF2-40B4-BE49-F238E27FC236}">
                <a16:creationId xmlns:a16="http://schemas.microsoft.com/office/drawing/2014/main" id="{C1D6C259-84BE-E569-631D-8F18507752E8}"/>
              </a:ext>
            </a:extLst>
          </p:cNvPr>
          <p:cNvSpPr>
            <a:spLocks noGrp="1"/>
          </p:cNvSpPr>
          <p:nvPr>
            <p:ph type="body" idx="1"/>
          </p:nvPr>
        </p:nvSpPr>
        <p:spPr>
          <a:xfrm flipH="1">
            <a:off x="684210" y="384048"/>
            <a:ext cx="10160573" cy="6071616"/>
          </a:xfrm>
        </p:spPr>
        <p:txBody>
          <a:bodyPr>
            <a:noAutofit/>
          </a:bodyPr>
          <a:lstStyle/>
          <a:p>
            <a:r>
              <a:rPr lang="en-IN" sz="2100" dirty="0">
                <a:solidFill>
                  <a:schemeClr val="tx1"/>
                </a:solidFill>
                <a:latin typeface="Times New Roman" panose="02020603050405020304" pitchFamily="18" charset="0"/>
                <a:cs typeface="Times New Roman" panose="02020603050405020304" pitchFamily="18" charset="0"/>
              </a:rPr>
              <a:t>super(BAT, self).__</a:t>
            </a:r>
            <a:r>
              <a:rPr lang="en-IN" sz="2100" dirty="0" err="1">
                <a:solidFill>
                  <a:schemeClr val="tx1"/>
                </a:solidFill>
                <a:latin typeface="Times New Roman" panose="02020603050405020304" pitchFamily="18" charset="0"/>
                <a:cs typeface="Times New Roman" panose="02020603050405020304" pitchFamily="18" charset="0"/>
              </a:rPr>
              <a:t>init</a:t>
            </a:r>
            <a:r>
              <a:rPr lang="en-IN" sz="2100" dirty="0">
                <a:solidFill>
                  <a:schemeClr val="tx1"/>
                </a:solidFill>
                <a:latin typeface="Times New Roman" panose="02020603050405020304" pitchFamily="18" charset="0"/>
                <a:cs typeface="Times New Roman" panose="02020603050405020304" pitchFamily="18" charset="0"/>
              </a:rPr>
              <a:t>__()</a:t>
            </a:r>
          </a:p>
          <a:p>
            <a:r>
              <a:rPr lang="en-IN" sz="2100" dirty="0">
                <a:solidFill>
                  <a:schemeClr val="tx1"/>
                </a:solidFill>
                <a:latin typeface="Times New Roman" panose="02020603050405020304" pitchFamily="18" charset="0"/>
                <a:cs typeface="Times New Roman" panose="02020603050405020304" pitchFamily="18" charset="0"/>
              </a:rPr>
              <a:t>        r = [r0 for i in range(</a:t>
            </a:r>
            <a:r>
              <a:rPr lang="en-IN" sz="2100" dirty="0" err="1">
                <a:solidFill>
                  <a:schemeClr val="tx1"/>
                </a:solidFill>
                <a:latin typeface="Times New Roman" panose="02020603050405020304" pitchFamily="18" charset="0"/>
                <a:cs typeface="Times New Roman" panose="02020603050405020304" pitchFamily="18" charset="0"/>
              </a:rPr>
              <a:t>len</a:t>
            </a:r>
            <a:r>
              <a:rPr lang="en-IN" sz="2100" dirty="0">
                <a:solidFill>
                  <a:schemeClr val="tx1"/>
                </a:solidFill>
                <a:latin typeface="Times New Roman" panose="02020603050405020304" pitchFamily="18" charset="0"/>
                <a:cs typeface="Times New Roman" panose="02020603050405020304" pitchFamily="18" charset="0"/>
              </a:rPr>
              <a:t>(n))]</a:t>
            </a:r>
          </a:p>
          <a:p>
            <a:r>
              <a:rPr lang="en-IN" sz="2100" dirty="0">
                <a:solidFill>
                  <a:schemeClr val="tx1"/>
                </a:solidFill>
                <a:latin typeface="Times New Roman" panose="02020603050405020304" pitchFamily="18" charset="0"/>
                <a:cs typeface="Times New Roman" panose="02020603050405020304" pitchFamily="18" charset="0"/>
              </a:rPr>
              <a:t>        </a:t>
            </a:r>
            <a:r>
              <a:rPr lang="en-IN" sz="2100" dirty="0" err="1">
                <a:solidFill>
                  <a:schemeClr val="tx1"/>
                </a:solidFill>
                <a:latin typeface="Times New Roman" panose="02020603050405020304" pitchFamily="18" charset="0"/>
                <a:cs typeface="Times New Roman" panose="02020603050405020304" pitchFamily="18" charset="0"/>
              </a:rPr>
              <a:t>self.__agents</a:t>
            </a:r>
            <a:r>
              <a:rPr lang="en-IN" sz="2100" dirty="0">
                <a:solidFill>
                  <a:schemeClr val="tx1"/>
                </a:solidFill>
                <a:latin typeface="Times New Roman" panose="02020603050405020304" pitchFamily="18" charset="0"/>
                <a:cs typeface="Times New Roman" panose="02020603050405020304" pitchFamily="18" charset="0"/>
              </a:rPr>
              <a:t> = n    #np.random.uniform(lb, </a:t>
            </a:r>
            <a:r>
              <a:rPr lang="en-IN" sz="2100" dirty="0" err="1">
                <a:solidFill>
                  <a:schemeClr val="tx1"/>
                </a:solidFill>
                <a:latin typeface="Times New Roman" panose="02020603050405020304" pitchFamily="18" charset="0"/>
                <a:cs typeface="Times New Roman" panose="02020603050405020304" pitchFamily="18" charset="0"/>
              </a:rPr>
              <a:t>ub</a:t>
            </a:r>
            <a:r>
              <a:rPr lang="en-IN" sz="2100" dirty="0">
                <a:solidFill>
                  <a:schemeClr val="tx1"/>
                </a:solidFill>
                <a:latin typeface="Times New Roman" panose="02020603050405020304" pitchFamily="18" charset="0"/>
                <a:cs typeface="Times New Roman" panose="02020603050405020304" pitchFamily="18" charset="0"/>
              </a:rPr>
              <a:t>, (n, dimension))</a:t>
            </a:r>
          </a:p>
          <a:p>
            <a:r>
              <a:rPr lang="en-IN" sz="2100" dirty="0">
                <a:solidFill>
                  <a:schemeClr val="tx1"/>
                </a:solidFill>
                <a:latin typeface="Times New Roman" panose="02020603050405020304" pitchFamily="18" charset="0"/>
                <a:cs typeface="Times New Roman" panose="02020603050405020304" pitchFamily="18" charset="0"/>
              </a:rPr>
              <a:t>        </a:t>
            </a:r>
            <a:r>
              <a:rPr lang="en-IN" sz="2100" dirty="0" err="1">
                <a:solidFill>
                  <a:schemeClr val="tx1"/>
                </a:solidFill>
                <a:latin typeface="Times New Roman" panose="02020603050405020304" pitchFamily="18" charset="0"/>
                <a:cs typeface="Times New Roman" panose="02020603050405020304" pitchFamily="18" charset="0"/>
              </a:rPr>
              <a:t>self._points</a:t>
            </a:r>
            <a:r>
              <a:rPr lang="en-IN" sz="2100" dirty="0">
                <a:solidFill>
                  <a:schemeClr val="tx1"/>
                </a:solidFill>
                <a:latin typeface="Times New Roman" panose="02020603050405020304" pitchFamily="18" charset="0"/>
                <a:cs typeface="Times New Roman" panose="02020603050405020304" pitchFamily="18" charset="0"/>
              </a:rPr>
              <a:t>(</a:t>
            </a:r>
            <a:r>
              <a:rPr lang="en-IN" sz="2100" dirty="0" err="1">
                <a:solidFill>
                  <a:schemeClr val="tx1"/>
                </a:solidFill>
                <a:latin typeface="Times New Roman" panose="02020603050405020304" pitchFamily="18" charset="0"/>
                <a:cs typeface="Times New Roman" panose="02020603050405020304" pitchFamily="18" charset="0"/>
              </a:rPr>
              <a:t>self.__agents</a:t>
            </a:r>
            <a:r>
              <a:rPr lang="en-IN" sz="2100" dirty="0">
                <a:solidFill>
                  <a:schemeClr val="tx1"/>
                </a:solidFill>
                <a:latin typeface="Times New Roman" panose="02020603050405020304" pitchFamily="18" charset="0"/>
                <a:cs typeface="Times New Roman" panose="02020603050405020304" pitchFamily="18" charset="0"/>
              </a:rPr>
              <a:t>)</a:t>
            </a:r>
          </a:p>
          <a:p>
            <a:r>
              <a:rPr lang="en-IN" sz="2100" dirty="0">
                <a:solidFill>
                  <a:schemeClr val="tx1"/>
                </a:solidFill>
                <a:latin typeface="Times New Roman" panose="02020603050405020304" pitchFamily="18" charset="0"/>
                <a:cs typeface="Times New Roman" panose="02020603050405020304" pitchFamily="18" charset="0"/>
              </a:rPr>
              <a:t>        velocity = </a:t>
            </a:r>
            <a:r>
              <a:rPr lang="en-IN" sz="2100" dirty="0" err="1">
                <a:solidFill>
                  <a:schemeClr val="tx1"/>
                </a:solidFill>
                <a:latin typeface="Times New Roman" panose="02020603050405020304" pitchFamily="18" charset="0"/>
                <a:cs typeface="Times New Roman" panose="02020603050405020304" pitchFamily="18" charset="0"/>
              </a:rPr>
              <a:t>np.zeros</a:t>
            </a:r>
            <a:r>
              <a:rPr lang="en-IN" sz="2100" dirty="0">
                <a:solidFill>
                  <a:schemeClr val="tx1"/>
                </a:solidFill>
                <a:latin typeface="Times New Roman" panose="02020603050405020304" pitchFamily="18" charset="0"/>
                <a:cs typeface="Times New Roman" panose="02020603050405020304" pitchFamily="18" charset="0"/>
              </a:rPr>
              <a:t>((</a:t>
            </a:r>
            <a:r>
              <a:rPr lang="en-IN" sz="2100" dirty="0" err="1">
                <a:solidFill>
                  <a:schemeClr val="tx1"/>
                </a:solidFill>
                <a:latin typeface="Times New Roman" panose="02020603050405020304" pitchFamily="18" charset="0"/>
                <a:cs typeface="Times New Roman" panose="02020603050405020304" pitchFamily="18" charset="0"/>
              </a:rPr>
              <a:t>len</a:t>
            </a:r>
            <a:r>
              <a:rPr lang="en-IN" sz="2100" dirty="0">
                <a:solidFill>
                  <a:schemeClr val="tx1"/>
                </a:solidFill>
                <a:latin typeface="Times New Roman" panose="02020603050405020304" pitchFamily="18" charset="0"/>
                <a:cs typeface="Times New Roman" panose="02020603050405020304" pitchFamily="18" charset="0"/>
              </a:rPr>
              <a:t>(n), dimension))</a:t>
            </a:r>
          </a:p>
          <a:p>
            <a:r>
              <a:rPr lang="en-IN" sz="2100" dirty="0">
                <a:solidFill>
                  <a:schemeClr val="tx1"/>
                </a:solidFill>
                <a:latin typeface="Times New Roman" panose="02020603050405020304" pitchFamily="18" charset="0"/>
                <a:cs typeface="Times New Roman" panose="02020603050405020304" pitchFamily="18" charset="0"/>
              </a:rPr>
              <a:t>        V = [V0 for i in range(</a:t>
            </a:r>
            <a:r>
              <a:rPr lang="en-IN" sz="2100" dirty="0" err="1">
                <a:solidFill>
                  <a:schemeClr val="tx1"/>
                </a:solidFill>
                <a:latin typeface="Times New Roman" panose="02020603050405020304" pitchFamily="18" charset="0"/>
                <a:cs typeface="Times New Roman" panose="02020603050405020304" pitchFamily="18" charset="0"/>
              </a:rPr>
              <a:t>len</a:t>
            </a:r>
            <a:r>
              <a:rPr lang="en-IN" sz="2100" dirty="0">
                <a:solidFill>
                  <a:schemeClr val="tx1"/>
                </a:solidFill>
                <a:latin typeface="Times New Roman" panose="02020603050405020304" pitchFamily="18" charset="0"/>
                <a:cs typeface="Times New Roman" panose="02020603050405020304" pitchFamily="18" charset="0"/>
              </a:rPr>
              <a:t>(n))]</a:t>
            </a:r>
          </a:p>
          <a:p>
            <a:r>
              <a:rPr lang="en-IN" sz="2100" dirty="0">
                <a:solidFill>
                  <a:schemeClr val="tx1"/>
                </a:solidFill>
                <a:latin typeface="Times New Roman" panose="02020603050405020304" pitchFamily="18" charset="0"/>
                <a:cs typeface="Times New Roman" panose="02020603050405020304" pitchFamily="18" charset="0"/>
              </a:rPr>
              <a:t>        </a:t>
            </a:r>
            <a:r>
              <a:rPr lang="en-IN" sz="2100" dirty="0" err="1">
                <a:solidFill>
                  <a:schemeClr val="tx1"/>
                </a:solidFill>
                <a:latin typeface="Times New Roman" panose="02020603050405020304" pitchFamily="18" charset="0"/>
                <a:cs typeface="Times New Roman" panose="02020603050405020304" pitchFamily="18" charset="0"/>
              </a:rPr>
              <a:t>Pbest</a:t>
            </a:r>
            <a:r>
              <a:rPr lang="en-IN" sz="2100" dirty="0">
                <a:solidFill>
                  <a:schemeClr val="tx1"/>
                </a:solidFill>
                <a:latin typeface="Times New Roman" panose="02020603050405020304" pitchFamily="18" charset="0"/>
                <a:cs typeface="Times New Roman" panose="02020603050405020304" pitchFamily="18" charset="0"/>
              </a:rPr>
              <a:t> = </a:t>
            </a:r>
            <a:r>
              <a:rPr lang="en-IN" sz="2100" dirty="0" err="1">
                <a:solidFill>
                  <a:schemeClr val="tx1"/>
                </a:solidFill>
                <a:latin typeface="Times New Roman" panose="02020603050405020304" pitchFamily="18" charset="0"/>
                <a:cs typeface="Times New Roman" panose="02020603050405020304" pitchFamily="18" charset="0"/>
              </a:rPr>
              <a:t>self.__agents</a:t>
            </a:r>
            <a:r>
              <a:rPr lang="en-IN" sz="2100" dirty="0">
                <a:solidFill>
                  <a:schemeClr val="tx1"/>
                </a:solidFill>
                <a:latin typeface="Times New Roman" panose="02020603050405020304" pitchFamily="18" charset="0"/>
                <a:cs typeface="Times New Roman" panose="02020603050405020304" pitchFamily="18" charset="0"/>
              </a:rPr>
              <a:t>[</a:t>
            </a:r>
            <a:r>
              <a:rPr lang="en-IN" sz="2100" dirty="0" err="1">
                <a:solidFill>
                  <a:schemeClr val="tx1"/>
                </a:solidFill>
                <a:latin typeface="Times New Roman" panose="02020603050405020304" pitchFamily="18" charset="0"/>
                <a:cs typeface="Times New Roman" panose="02020603050405020304" pitchFamily="18" charset="0"/>
              </a:rPr>
              <a:t>np.array</a:t>
            </a:r>
            <a:r>
              <a:rPr lang="en-IN" sz="2100" dirty="0">
                <a:solidFill>
                  <a:schemeClr val="tx1"/>
                </a:solidFill>
                <a:latin typeface="Times New Roman" panose="02020603050405020304" pitchFamily="18" charset="0"/>
                <a:cs typeface="Times New Roman" panose="02020603050405020304" pitchFamily="18" charset="0"/>
              </a:rPr>
              <a:t>([function(i)</a:t>
            </a:r>
          </a:p>
          <a:p>
            <a:r>
              <a:rPr lang="en-IN" sz="2100" dirty="0">
                <a:solidFill>
                  <a:schemeClr val="tx1"/>
                </a:solidFill>
                <a:latin typeface="Times New Roman" panose="02020603050405020304" pitchFamily="18" charset="0"/>
                <a:cs typeface="Times New Roman" panose="02020603050405020304" pitchFamily="18" charset="0"/>
              </a:rPr>
              <a:t>         for i in </a:t>
            </a:r>
            <a:r>
              <a:rPr lang="en-IN" sz="2100" dirty="0" err="1">
                <a:solidFill>
                  <a:schemeClr val="tx1"/>
                </a:solidFill>
                <a:latin typeface="Times New Roman" panose="02020603050405020304" pitchFamily="18" charset="0"/>
                <a:cs typeface="Times New Roman" panose="02020603050405020304" pitchFamily="18" charset="0"/>
              </a:rPr>
              <a:t>self.__agents</a:t>
            </a:r>
            <a:r>
              <a:rPr lang="en-IN" sz="2100" dirty="0">
                <a:solidFill>
                  <a:schemeClr val="tx1"/>
                </a:solidFill>
                <a:latin typeface="Times New Roman" panose="02020603050405020304" pitchFamily="18" charset="0"/>
                <a:cs typeface="Times New Roman" panose="02020603050405020304" pitchFamily="18" charset="0"/>
              </a:rPr>
              <a:t>]).</a:t>
            </a:r>
            <a:r>
              <a:rPr lang="en-IN" sz="2100" dirty="0" err="1">
                <a:solidFill>
                  <a:schemeClr val="tx1"/>
                </a:solidFill>
                <a:latin typeface="Times New Roman" panose="02020603050405020304" pitchFamily="18" charset="0"/>
                <a:cs typeface="Times New Roman" panose="02020603050405020304" pitchFamily="18" charset="0"/>
              </a:rPr>
              <a:t>argmin</a:t>
            </a:r>
            <a:r>
              <a:rPr lang="en-IN" sz="2100" dirty="0">
                <a:solidFill>
                  <a:schemeClr val="tx1"/>
                </a:solidFill>
                <a:latin typeface="Times New Roman" panose="02020603050405020304" pitchFamily="18" charset="0"/>
                <a:cs typeface="Times New Roman" panose="02020603050405020304" pitchFamily="18" charset="0"/>
              </a:rPr>
              <a:t>()]</a:t>
            </a:r>
          </a:p>
          <a:p>
            <a:r>
              <a:rPr lang="en-IN" sz="2100" dirty="0">
                <a:solidFill>
                  <a:schemeClr val="tx1"/>
                </a:solidFill>
                <a:latin typeface="Times New Roman" panose="02020603050405020304" pitchFamily="18" charset="0"/>
                <a:cs typeface="Times New Roman" panose="02020603050405020304" pitchFamily="18" charset="0"/>
              </a:rPr>
              <a:t>        </a:t>
            </a:r>
            <a:r>
              <a:rPr lang="en-IN" sz="2100" dirty="0" err="1">
                <a:solidFill>
                  <a:schemeClr val="tx1"/>
                </a:solidFill>
                <a:latin typeface="Times New Roman" panose="02020603050405020304" pitchFamily="18" charset="0"/>
                <a:cs typeface="Times New Roman" panose="02020603050405020304" pitchFamily="18" charset="0"/>
              </a:rPr>
              <a:t>Gbest</a:t>
            </a:r>
            <a:r>
              <a:rPr lang="en-IN" sz="2100" dirty="0">
                <a:solidFill>
                  <a:schemeClr val="tx1"/>
                </a:solidFill>
                <a:latin typeface="Times New Roman" panose="02020603050405020304" pitchFamily="18" charset="0"/>
                <a:cs typeface="Times New Roman" panose="02020603050405020304" pitchFamily="18" charset="0"/>
              </a:rPr>
              <a:t> = </a:t>
            </a:r>
            <a:r>
              <a:rPr lang="en-IN" sz="2100" dirty="0" err="1">
                <a:solidFill>
                  <a:schemeClr val="tx1"/>
                </a:solidFill>
                <a:latin typeface="Times New Roman" panose="02020603050405020304" pitchFamily="18" charset="0"/>
                <a:cs typeface="Times New Roman" panose="02020603050405020304" pitchFamily="18" charset="0"/>
              </a:rPr>
              <a:t>Pbest</a:t>
            </a:r>
            <a:endParaRPr lang="en-IN" sz="2100" dirty="0">
              <a:solidFill>
                <a:schemeClr val="tx1"/>
              </a:solidFill>
              <a:latin typeface="Times New Roman" panose="02020603050405020304" pitchFamily="18" charset="0"/>
              <a:cs typeface="Times New Roman" panose="02020603050405020304" pitchFamily="18" charset="0"/>
            </a:endParaRPr>
          </a:p>
          <a:p>
            <a:r>
              <a:rPr lang="en-IN" sz="2100" dirty="0">
                <a:solidFill>
                  <a:schemeClr val="tx1"/>
                </a:solidFill>
                <a:latin typeface="Times New Roman" panose="02020603050405020304" pitchFamily="18" charset="0"/>
                <a:cs typeface="Times New Roman" panose="02020603050405020304" pitchFamily="18" charset="0"/>
              </a:rPr>
              <a:t>        f = </a:t>
            </a:r>
            <a:r>
              <a:rPr lang="en-IN" sz="2100" dirty="0" err="1">
                <a:solidFill>
                  <a:schemeClr val="tx1"/>
                </a:solidFill>
                <a:latin typeface="Times New Roman" panose="02020603050405020304" pitchFamily="18" charset="0"/>
                <a:cs typeface="Times New Roman" panose="02020603050405020304" pitchFamily="18" charset="0"/>
              </a:rPr>
              <a:t>fmin</a:t>
            </a:r>
            <a:r>
              <a:rPr lang="en-IN" sz="2100" dirty="0">
                <a:solidFill>
                  <a:schemeClr val="tx1"/>
                </a:solidFill>
                <a:latin typeface="Times New Roman" panose="02020603050405020304" pitchFamily="18" charset="0"/>
                <a:cs typeface="Times New Roman" panose="02020603050405020304" pitchFamily="18" charset="0"/>
              </a:rPr>
              <a:t> + (</a:t>
            </a:r>
            <a:r>
              <a:rPr lang="en-IN" sz="2100" dirty="0" err="1">
                <a:solidFill>
                  <a:schemeClr val="tx1"/>
                </a:solidFill>
                <a:latin typeface="Times New Roman" panose="02020603050405020304" pitchFamily="18" charset="0"/>
                <a:cs typeface="Times New Roman" panose="02020603050405020304" pitchFamily="18" charset="0"/>
              </a:rPr>
              <a:t>fmin</a:t>
            </a:r>
            <a:r>
              <a:rPr lang="en-IN" sz="2100" dirty="0">
                <a:solidFill>
                  <a:schemeClr val="tx1"/>
                </a:solidFill>
                <a:latin typeface="Times New Roman" panose="02020603050405020304" pitchFamily="18" charset="0"/>
                <a:cs typeface="Times New Roman" panose="02020603050405020304" pitchFamily="18" charset="0"/>
              </a:rPr>
              <a:t> - fmax)</a:t>
            </a:r>
          </a:p>
          <a:p>
            <a:r>
              <a:rPr lang="en-IN" sz="2100" dirty="0">
                <a:solidFill>
                  <a:schemeClr val="tx1"/>
                </a:solidFill>
                <a:latin typeface="Times New Roman" panose="02020603050405020304" pitchFamily="18" charset="0"/>
                <a:cs typeface="Times New Roman" panose="02020603050405020304" pitchFamily="18" charset="0"/>
              </a:rPr>
              <a:t>        for t in range(iteration):</a:t>
            </a:r>
          </a:p>
          <a:p>
            <a:r>
              <a:rPr lang="en-IN" sz="2100" dirty="0">
                <a:solidFill>
                  <a:schemeClr val="tx1"/>
                </a:solidFill>
                <a:latin typeface="Times New Roman" panose="02020603050405020304" pitchFamily="18" charset="0"/>
                <a:cs typeface="Times New Roman" panose="02020603050405020304" pitchFamily="18" charset="0"/>
              </a:rPr>
              <a:t>            sol = </a:t>
            </a:r>
            <a:r>
              <a:rPr lang="en-IN" sz="2100" dirty="0" err="1">
                <a:solidFill>
                  <a:schemeClr val="tx1"/>
                </a:solidFill>
                <a:latin typeface="Times New Roman" panose="02020603050405020304" pitchFamily="18" charset="0"/>
                <a:cs typeface="Times New Roman" panose="02020603050405020304" pitchFamily="18" charset="0"/>
              </a:rPr>
              <a:t>self.__agents</a:t>
            </a:r>
            <a:endParaRPr lang="en-IN" sz="2100" dirty="0">
              <a:solidFill>
                <a:schemeClr val="tx1"/>
              </a:solidFill>
              <a:latin typeface="Times New Roman" panose="02020603050405020304" pitchFamily="18" charset="0"/>
              <a:cs typeface="Times New Roman" panose="02020603050405020304" pitchFamily="18" charset="0"/>
            </a:endParaRPr>
          </a:p>
          <a:p>
            <a:r>
              <a:rPr lang="en-IN" sz="2100" dirty="0">
                <a:solidFill>
                  <a:schemeClr val="tx1"/>
                </a:solidFill>
                <a:latin typeface="Times New Roman" panose="02020603050405020304" pitchFamily="18" charset="0"/>
                <a:cs typeface="Times New Roman" panose="02020603050405020304" pitchFamily="18" charset="0"/>
              </a:rPr>
              <a:t>            F = f * </a:t>
            </a:r>
            <a:r>
              <a:rPr lang="en-IN" sz="2100" dirty="0" err="1">
                <a:solidFill>
                  <a:schemeClr val="tx1"/>
                </a:solidFill>
                <a:latin typeface="Times New Roman" panose="02020603050405020304" pitchFamily="18" charset="0"/>
                <a:cs typeface="Times New Roman" panose="02020603050405020304" pitchFamily="18" charset="0"/>
              </a:rPr>
              <a:t>np.random.random</a:t>
            </a:r>
            <a:r>
              <a:rPr lang="en-IN" sz="2100" dirty="0">
                <a:solidFill>
                  <a:schemeClr val="tx1"/>
                </a:solidFill>
                <a:latin typeface="Times New Roman" panose="02020603050405020304" pitchFamily="18" charset="0"/>
                <a:cs typeface="Times New Roman" panose="02020603050405020304" pitchFamily="18" charset="0"/>
              </a:rPr>
              <a:t>((</a:t>
            </a:r>
            <a:r>
              <a:rPr lang="en-IN" sz="2100" dirty="0" err="1">
                <a:solidFill>
                  <a:schemeClr val="tx1"/>
                </a:solidFill>
                <a:latin typeface="Times New Roman" panose="02020603050405020304" pitchFamily="18" charset="0"/>
                <a:cs typeface="Times New Roman" panose="02020603050405020304" pitchFamily="18" charset="0"/>
              </a:rPr>
              <a:t>len</a:t>
            </a:r>
            <a:r>
              <a:rPr lang="en-IN" sz="2100" dirty="0">
                <a:solidFill>
                  <a:schemeClr val="tx1"/>
                </a:solidFill>
                <a:latin typeface="Times New Roman" panose="02020603050405020304" pitchFamily="18" charset="0"/>
                <a:cs typeface="Times New Roman" panose="02020603050405020304" pitchFamily="18" charset="0"/>
              </a:rPr>
              <a:t>(n), dimension))</a:t>
            </a:r>
          </a:p>
          <a:p>
            <a:r>
              <a:rPr lang="en-IN" sz="2100" dirty="0">
                <a:solidFill>
                  <a:schemeClr val="tx1"/>
                </a:solidFill>
                <a:latin typeface="Times New Roman" panose="02020603050405020304" pitchFamily="18" charset="0"/>
                <a:cs typeface="Times New Roman" panose="02020603050405020304" pitchFamily="18" charset="0"/>
              </a:rPr>
              <a:t>        self._</a:t>
            </a:r>
            <a:r>
              <a:rPr lang="en-IN" sz="2100" dirty="0" err="1">
                <a:solidFill>
                  <a:schemeClr val="tx1"/>
                </a:solidFill>
                <a:latin typeface="Times New Roman" panose="02020603050405020304" pitchFamily="18" charset="0"/>
                <a:cs typeface="Times New Roman" panose="02020603050405020304" pitchFamily="18" charset="0"/>
              </a:rPr>
              <a:t>set_Gbest</a:t>
            </a:r>
            <a:r>
              <a:rPr lang="en-IN" sz="2100" dirty="0">
                <a:solidFill>
                  <a:schemeClr val="tx1"/>
                </a:solidFill>
                <a:latin typeface="Times New Roman" panose="02020603050405020304" pitchFamily="18" charset="0"/>
                <a:cs typeface="Times New Roman" panose="02020603050405020304" pitchFamily="18" charset="0"/>
              </a:rPr>
              <a:t>(</a:t>
            </a:r>
            <a:r>
              <a:rPr lang="en-IN" sz="2100" dirty="0" err="1">
                <a:solidFill>
                  <a:schemeClr val="tx1"/>
                </a:solidFill>
                <a:latin typeface="Times New Roman" panose="02020603050405020304" pitchFamily="18" charset="0"/>
                <a:cs typeface="Times New Roman" panose="02020603050405020304" pitchFamily="18" charset="0"/>
              </a:rPr>
              <a:t>Gbest</a:t>
            </a:r>
            <a:r>
              <a:rPr lang="en-IN" sz="2100" dirty="0">
                <a:solidFill>
                  <a:schemeClr val="tx1"/>
                </a:solidFill>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36725738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4BD3D9C-CA6F-45D6-98D5-1C8FC6B52FC0}"/>
              </a:ext>
            </a:extLst>
          </p:cNvPr>
          <p:cNvPicPr>
            <a:picLocks noChangeAspect="1"/>
          </p:cNvPicPr>
          <p:nvPr/>
        </p:nvPicPr>
        <p:blipFill>
          <a:blip r:embed="rId2"/>
          <a:stretch>
            <a:fillRect/>
          </a:stretch>
        </p:blipFill>
        <p:spPr>
          <a:xfrm>
            <a:off x="0" y="1"/>
            <a:ext cx="12192000" cy="6857999"/>
          </a:xfrm>
          <a:prstGeom prst="rect">
            <a:avLst/>
          </a:prstGeom>
        </p:spPr>
      </p:pic>
      <p:sp>
        <p:nvSpPr>
          <p:cNvPr id="3" name="Title 2">
            <a:extLst>
              <a:ext uri="{FF2B5EF4-FFF2-40B4-BE49-F238E27FC236}">
                <a16:creationId xmlns:a16="http://schemas.microsoft.com/office/drawing/2014/main" id="{60DD9470-A017-0DCC-2C48-8B7437631FFB}"/>
              </a:ext>
            </a:extLst>
          </p:cNvPr>
          <p:cNvSpPr>
            <a:spLocks noGrp="1"/>
          </p:cNvSpPr>
          <p:nvPr>
            <p:ph type="title"/>
          </p:nvPr>
        </p:nvSpPr>
        <p:spPr>
          <a:xfrm>
            <a:off x="219456" y="320040"/>
            <a:ext cx="2796477" cy="795528"/>
          </a:xfrm>
        </p:spPr>
        <p:txBody>
          <a:bodyPr>
            <a:noAutofit/>
          </a:bodyPr>
          <a:lstStyle/>
          <a:p>
            <a:r>
              <a:rPr lang="en-US" sz="2800" b="1" dirty="0">
                <a:solidFill>
                  <a:schemeClr val="tx2">
                    <a:lumMod val="40000"/>
                    <a:lumOff val="60000"/>
                  </a:schemeClr>
                </a:solidFill>
                <a:latin typeface="Times New Roman" panose="02020603050405020304" pitchFamily="18" charset="0"/>
                <a:cs typeface="Times New Roman" panose="02020603050405020304" pitchFamily="18" charset="0"/>
              </a:rPr>
              <a:t>contents</a:t>
            </a:r>
            <a:endParaRPr lang="en-IN" sz="2800" b="1" dirty="0">
              <a:solidFill>
                <a:schemeClr val="tx2">
                  <a:lumMod val="40000"/>
                  <a:lumOff val="60000"/>
                </a:schemeClr>
              </a:solidFill>
              <a:latin typeface="Times New Roman" panose="02020603050405020304" pitchFamily="18" charset="0"/>
              <a:cs typeface="Times New Roman" panose="02020603050405020304" pitchFamily="18" charset="0"/>
            </a:endParaRPr>
          </a:p>
        </p:txBody>
      </p:sp>
      <p:sp>
        <p:nvSpPr>
          <p:cNvPr id="26" name="Subtitle 25">
            <a:extLst>
              <a:ext uri="{FF2B5EF4-FFF2-40B4-BE49-F238E27FC236}">
                <a16:creationId xmlns:a16="http://schemas.microsoft.com/office/drawing/2014/main" id="{CB32E354-ACD7-42AC-8B0E-4331EE90C82E}"/>
              </a:ext>
            </a:extLst>
          </p:cNvPr>
          <p:cNvSpPr>
            <a:spLocks noGrp="1"/>
          </p:cNvSpPr>
          <p:nvPr>
            <p:ph type="body" idx="1"/>
          </p:nvPr>
        </p:nvSpPr>
        <p:spPr>
          <a:xfrm>
            <a:off x="786384" y="987553"/>
            <a:ext cx="8433816" cy="5477256"/>
          </a:xfrm>
        </p:spPr>
        <p:txBody>
          <a:bodyPr anchor="ctr">
            <a:noAutofit/>
          </a:bodyPr>
          <a:lstStyle/>
          <a:p>
            <a:pPr marL="342900" indent="-342900">
              <a:buFont typeface="Wingdings" panose="05000000000000000000" pitchFamily="2" charset="2"/>
              <a:buChar char="Ø"/>
            </a:pPr>
            <a:r>
              <a:rPr lang="en-IN" sz="2100" dirty="0">
                <a:solidFill>
                  <a:schemeClr val="tx1"/>
                </a:solidFill>
                <a:latin typeface="Times New Roman" panose="02020603050405020304" pitchFamily="18" charset="0"/>
                <a:cs typeface="Times New Roman" panose="02020603050405020304" pitchFamily="18" charset="0"/>
              </a:rPr>
              <a:t>ABSTRACT</a:t>
            </a:r>
          </a:p>
          <a:p>
            <a:pPr marL="342900" indent="-342900">
              <a:buFont typeface="Wingdings" panose="05000000000000000000" pitchFamily="2" charset="2"/>
              <a:buChar char="Ø"/>
            </a:pPr>
            <a:r>
              <a:rPr lang="en-IN" sz="2100" dirty="0">
                <a:solidFill>
                  <a:schemeClr val="tx1"/>
                </a:solidFill>
                <a:latin typeface="Times New Roman" panose="02020603050405020304" pitchFamily="18" charset="0"/>
                <a:cs typeface="Times New Roman" panose="02020603050405020304" pitchFamily="18" charset="0"/>
              </a:rPr>
              <a:t>EXITING SYSTEM</a:t>
            </a:r>
          </a:p>
          <a:p>
            <a:pPr marL="342900" indent="-342900">
              <a:buFont typeface="Wingdings" panose="05000000000000000000" pitchFamily="2" charset="2"/>
              <a:buChar char="Ø"/>
            </a:pPr>
            <a:r>
              <a:rPr lang="en-IN" sz="2100" dirty="0">
                <a:solidFill>
                  <a:schemeClr val="tx1">
                    <a:lumMod val="95000"/>
                  </a:schemeClr>
                </a:solidFill>
                <a:latin typeface="Times New Roman" panose="02020603050405020304" pitchFamily="18" charset="0"/>
                <a:cs typeface="Times New Roman" panose="02020603050405020304" pitchFamily="18" charset="0"/>
              </a:rPr>
              <a:t>DISADVANTAGES OF EXISTING SYSTEM</a:t>
            </a:r>
          </a:p>
          <a:p>
            <a:pPr marL="342900" indent="-342900">
              <a:buFont typeface="Wingdings" panose="05000000000000000000" pitchFamily="2" charset="2"/>
              <a:buChar char="Ø"/>
            </a:pPr>
            <a:r>
              <a:rPr lang="en-IN" sz="2100" dirty="0">
                <a:solidFill>
                  <a:schemeClr val="tx1"/>
                </a:solidFill>
                <a:latin typeface="Times New Roman" panose="02020603050405020304" pitchFamily="18" charset="0"/>
                <a:cs typeface="Times New Roman" panose="02020603050405020304" pitchFamily="18" charset="0"/>
              </a:rPr>
              <a:t>PROPOSED SYSTEM</a:t>
            </a:r>
          </a:p>
          <a:p>
            <a:pPr marL="342900" indent="-342900">
              <a:buFont typeface="Wingdings" panose="05000000000000000000" pitchFamily="2" charset="2"/>
              <a:buChar char="Ø"/>
            </a:pPr>
            <a:r>
              <a:rPr lang="en-IN" sz="2100" dirty="0">
                <a:solidFill>
                  <a:schemeClr val="tx1">
                    <a:lumMod val="95000"/>
                  </a:schemeClr>
                </a:solidFill>
                <a:latin typeface="Times New Roman" panose="02020603050405020304" pitchFamily="18" charset="0"/>
                <a:cs typeface="Times New Roman" panose="02020603050405020304" pitchFamily="18" charset="0"/>
              </a:rPr>
              <a:t>ADVANTAGES OF PROPOSED SYSTEM</a:t>
            </a:r>
          </a:p>
          <a:p>
            <a:pPr marL="342900" indent="-342900">
              <a:buFont typeface="Wingdings" panose="05000000000000000000" pitchFamily="2" charset="2"/>
              <a:buChar char="Ø"/>
            </a:pPr>
            <a:r>
              <a:rPr lang="en-IN" sz="2100" dirty="0">
                <a:solidFill>
                  <a:schemeClr val="tx1"/>
                </a:solidFill>
                <a:latin typeface="Times New Roman" panose="02020603050405020304" pitchFamily="18" charset="0"/>
                <a:cs typeface="Times New Roman" panose="02020603050405020304" pitchFamily="18" charset="0"/>
              </a:rPr>
              <a:t>HARDWARE REQUIREMENTS &amp; SOFTWARE  REQUIREMENTS</a:t>
            </a:r>
          </a:p>
          <a:p>
            <a:pPr marL="342900" indent="-342900">
              <a:buFont typeface="Wingdings" panose="05000000000000000000" pitchFamily="2" charset="2"/>
              <a:buChar char="Ø"/>
            </a:pPr>
            <a:r>
              <a:rPr lang="en-IN" sz="2100" dirty="0">
                <a:solidFill>
                  <a:schemeClr val="tx1"/>
                </a:solidFill>
                <a:latin typeface="Times New Roman" panose="02020603050405020304" pitchFamily="18" charset="0"/>
                <a:cs typeface="Times New Roman" panose="02020603050405020304" pitchFamily="18" charset="0"/>
              </a:rPr>
              <a:t>NOVALTY OF PROJECT</a:t>
            </a:r>
          </a:p>
          <a:p>
            <a:pPr marL="342900" indent="-342900">
              <a:buFont typeface="Wingdings" panose="05000000000000000000" pitchFamily="2" charset="2"/>
              <a:buChar char="Ø"/>
            </a:pPr>
            <a:r>
              <a:rPr lang="en-US" altLang="en-US" sz="2100" dirty="0">
                <a:solidFill>
                  <a:schemeClr val="tx1"/>
                </a:solidFill>
                <a:latin typeface="Times New Roman" panose="02020603050405020304" pitchFamily="18" charset="0"/>
                <a:cs typeface="Times New Roman" panose="02020603050405020304" pitchFamily="18" charset="0"/>
              </a:rPr>
              <a:t>ARCHITECTURE</a:t>
            </a:r>
          </a:p>
          <a:p>
            <a:pPr marL="342900" indent="-342900">
              <a:buFont typeface="Wingdings" panose="05000000000000000000" pitchFamily="2" charset="2"/>
              <a:buChar char="Ø"/>
            </a:pPr>
            <a:r>
              <a:rPr lang="en-US" altLang="en-US" sz="2100" dirty="0">
                <a:solidFill>
                  <a:schemeClr val="tx1"/>
                </a:solidFill>
                <a:latin typeface="Times New Roman" panose="02020603050405020304" pitchFamily="18" charset="0"/>
                <a:cs typeface="Times New Roman" panose="02020603050405020304" pitchFamily="18" charset="0"/>
              </a:rPr>
              <a:t>MODULES</a:t>
            </a:r>
          </a:p>
          <a:p>
            <a:pPr marL="342900" indent="-342900">
              <a:buFont typeface="Wingdings" panose="05000000000000000000" pitchFamily="2" charset="2"/>
              <a:buChar char="Ø"/>
            </a:pPr>
            <a:r>
              <a:rPr lang="en-US" altLang="en-US" sz="2100" dirty="0">
                <a:solidFill>
                  <a:schemeClr val="tx1"/>
                </a:solidFill>
                <a:latin typeface="Times New Roman" panose="02020603050405020304" pitchFamily="18" charset="0"/>
                <a:cs typeface="Times New Roman" panose="02020603050405020304" pitchFamily="18" charset="0"/>
              </a:rPr>
              <a:t>UML DIAGRAMS</a:t>
            </a:r>
            <a:endParaRPr lang="en-IN" sz="2100" dirty="0">
              <a:solidFill>
                <a:schemeClr val="tx1"/>
              </a:solidFill>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r>
              <a:rPr lang="en-IN" sz="2100" dirty="0">
                <a:solidFill>
                  <a:schemeClr val="tx1"/>
                </a:solidFill>
                <a:latin typeface="Times New Roman" panose="02020603050405020304" pitchFamily="18" charset="0"/>
                <a:cs typeface="Times New Roman" panose="02020603050405020304" pitchFamily="18" charset="0"/>
              </a:rPr>
              <a:t>CONCLUSION</a:t>
            </a:r>
          </a:p>
        </p:txBody>
      </p:sp>
    </p:spTree>
    <p:extLst>
      <p:ext uri="{BB962C8B-B14F-4D97-AF65-F5344CB8AC3E}">
        <p14:creationId xmlns:p14="http://schemas.microsoft.com/office/powerpoint/2010/main" val="25887970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DAF9308-4A7C-1689-D455-91DAA5DEAA50}"/>
              </a:ext>
            </a:extLst>
          </p:cNvPr>
          <p:cNvPicPr>
            <a:picLocks noGrp="1" noRot="1" noChangeAspect="1" noMove="1" noResize="1" noEditPoints="1" noAdjustHandles="1" noChangeArrowheads="1" noChangeShapeType="1" noCrop="1"/>
          </p:cNvPicPr>
          <p:nvPr/>
        </p:nvPicPr>
        <p:blipFill>
          <a:blip r:embed="rId2"/>
          <a:stretch>
            <a:fillRect/>
          </a:stretch>
        </p:blipFill>
        <p:spPr>
          <a:xfrm>
            <a:off x="0" y="0"/>
            <a:ext cx="12192000" cy="6857999"/>
          </a:xfrm>
          <a:prstGeom prst="rect">
            <a:avLst/>
          </a:prstGeom>
        </p:spPr>
      </p:pic>
      <p:sp>
        <p:nvSpPr>
          <p:cNvPr id="3" name="Title 2">
            <a:extLst>
              <a:ext uri="{FF2B5EF4-FFF2-40B4-BE49-F238E27FC236}">
                <a16:creationId xmlns:a16="http://schemas.microsoft.com/office/drawing/2014/main" id="{8DA2EC85-D4B6-BFBC-2B8B-ADD246F3F869}"/>
              </a:ext>
            </a:extLst>
          </p:cNvPr>
          <p:cNvSpPr>
            <a:spLocks noGrp="1"/>
          </p:cNvSpPr>
          <p:nvPr>
            <p:ph type="title"/>
          </p:nvPr>
        </p:nvSpPr>
        <p:spPr>
          <a:xfrm>
            <a:off x="601061" y="375106"/>
            <a:ext cx="6872202" cy="1042416"/>
          </a:xfrm>
        </p:spPr>
        <p:txBody>
          <a:bodyPr>
            <a:normAutofit/>
          </a:bodyPr>
          <a:lstStyle/>
          <a:p>
            <a:r>
              <a:rPr lang="en-US" sz="2800" dirty="0">
                <a:solidFill>
                  <a:schemeClr val="tx2">
                    <a:lumMod val="40000"/>
                    <a:lumOff val="60000"/>
                  </a:schemeClr>
                </a:solidFill>
                <a:latin typeface="Times New Roman" panose="02020603050405020304" pitchFamily="18" charset="0"/>
                <a:cs typeface="Times New Roman" panose="02020603050405020304" pitchFamily="18" charset="0"/>
              </a:rPr>
              <a:t>results</a:t>
            </a:r>
            <a:endParaRPr lang="en-IN" sz="2800" dirty="0">
              <a:solidFill>
                <a:schemeClr val="tx2">
                  <a:lumMod val="40000"/>
                  <a:lumOff val="60000"/>
                </a:schemeClr>
              </a:solidFill>
              <a:latin typeface="Times New Roman" panose="02020603050405020304" pitchFamily="18" charset="0"/>
              <a:cs typeface="Times New Roman" panose="02020603050405020304" pitchFamily="18" charset="0"/>
            </a:endParaRPr>
          </a:p>
        </p:txBody>
      </p:sp>
      <p:sp>
        <p:nvSpPr>
          <p:cNvPr id="7" name="Text Placeholder 6">
            <a:extLst>
              <a:ext uri="{FF2B5EF4-FFF2-40B4-BE49-F238E27FC236}">
                <a16:creationId xmlns:a16="http://schemas.microsoft.com/office/drawing/2014/main" id="{F1F855F8-37D3-23C5-E161-67706754108B}"/>
              </a:ext>
            </a:extLst>
          </p:cNvPr>
          <p:cNvSpPr>
            <a:spLocks noGrp="1"/>
          </p:cNvSpPr>
          <p:nvPr>
            <p:ph type="body" idx="1"/>
          </p:nvPr>
        </p:nvSpPr>
        <p:spPr>
          <a:xfrm>
            <a:off x="123825" y="4953069"/>
            <a:ext cx="12001500" cy="1822635"/>
          </a:xfrm>
        </p:spPr>
        <p:txBody>
          <a:bodyPr>
            <a:noAutofit/>
          </a:bodyPr>
          <a:lstStyle/>
          <a:p>
            <a:pPr marL="342900" indent="-342900" algn="ctr">
              <a:buFont typeface="Wingdings" panose="05000000000000000000" pitchFamily="2" charset="2"/>
              <a:buChar char="Ø"/>
            </a:pPr>
            <a:r>
              <a:rPr lang="en-US" sz="2100" dirty="0">
                <a:solidFill>
                  <a:schemeClr val="tx1"/>
                </a:solidFill>
                <a:latin typeface="Times New Roman" panose="02020603050405020304" pitchFamily="18" charset="0"/>
                <a:cs typeface="Times New Roman" panose="02020603050405020304" pitchFamily="18" charset="0"/>
              </a:rPr>
              <a:t>In above screen click on ‘</a:t>
            </a:r>
            <a:r>
              <a:rPr lang="en-US" sz="2100" dirty="0">
                <a:solidFill>
                  <a:schemeClr val="tx2">
                    <a:lumMod val="40000"/>
                    <a:lumOff val="60000"/>
                  </a:schemeClr>
                </a:solidFill>
                <a:latin typeface="Times New Roman" panose="02020603050405020304" pitchFamily="18" charset="0"/>
                <a:cs typeface="Times New Roman" panose="02020603050405020304" pitchFamily="18" charset="0"/>
              </a:rPr>
              <a:t>UPLOAD MALWARE MALIMG DATASET</a:t>
            </a:r>
            <a:r>
              <a:rPr lang="en-US" sz="2100" dirty="0">
                <a:solidFill>
                  <a:schemeClr val="tx1"/>
                </a:solidFill>
                <a:latin typeface="Times New Roman" panose="02020603050405020304" pitchFamily="18" charset="0"/>
                <a:cs typeface="Times New Roman" panose="02020603050405020304" pitchFamily="18" charset="0"/>
              </a:rPr>
              <a:t>’ button to upload dataset.</a:t>
            </a:r>
          </a:p>
          <a:p>
            <a:pPr marL="342900" indent="-342900" algn="ctr">
              <a:buFont typeface="Wingdings" panose="05000000000000000000" pitchFamily="2" charset="2"/>
              <a:buChar char="Ø"/>
            </a:pPr>
            <a:r>
              <a:rPr lang="en-US" sz="2100" dirty="0">
                <a:solidFill>
                  <a:schemeClr val="tx1"/>
                </a:solidFill>
                <a:latin typeface="Times New Roman" panose="02020603050405020304" pitchFamily="18" charset="0"/>
                <a:cs typeface="Times New Roman" panose="02020603050405020304" pitchFamily="18" charset="0"/>
              </a:rPr>
              <a:t>In above screen, I am uploading ‘X.txt.npy or Y.txt.npy’ binary malware dataset and after uploading dataset will get below screen.</a:t>
            </a:r>
          </a:p>
        </p:txBody>
      </p:sp>
      <p:pic>
        <p:nvPicPr>
          <p:cNvPr id="5" name="Picture 4" descr="A computer screen with a black box">
            <a:extLst>
              <a:ext uri="{FF2B5EF4-FFF2-40B4-BE49-F238E27FC236}">
                <a16:creationId xmlns:a16="http://schemas.microsoft.com/office/drawing/2014/main" id="{E1A8E6B9-CD6F-ACDA-4F37-25C951B413C7}"/>
              </a:ext>
            </a:extLst>
          </p:cNvPr>
          <p:cNvPicPr>
            <a:picLocks noChangeAspect="1"/>
          </p:cNvPicPr>
          <p:nvPr/>
        </p:nvPicPr>
        <p:blipFill>
          <a:blip r:embed="rId3"/>
          <a:stretch>
            <a:fillRect/>
          </a:stretch>
        </p:blipFill>
        <p:spPr>
          <a:xfrm>
            <a:off x="2862072" y="1278390"/>
            <a:ext cx="6042279" cy="3692308"/>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2025784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DE7C50A-BFAC-1AD7-2D8E-27129877725F}"/>
              </a:ext>
            </a:extLst>
          </p:cNvPr>
          <p:cNvPicPr>
            <a:picLocks noGrp="1" noRot="1" noMove="1" noResize="1" noEditPoints="1" noAdjustHandles="1" noChangeArrowheads="1" noChangeShapeType="1" noCrop="1"/>
          </p:cNvPicPr>
          <p:nvPr/>
        </p:nvPicPr>
        <p:blipFill>
          <a:blip r:embed="rId2"/>
          <a:stretch>
            <a:fillRect/>
          </a:stretch>
        </p:blipFill>
        <p:spPr>
          <a:xfrm>
            <a:off x="0" y="0"/>
            <a:ext cx="12192000" cy="6857999"/>
          </a:xfrm>
          <a:prstGeom prst="rect">
            <a:avLst/>
          </a:prstGeom>
        </p:spPr>
      </p:pic>
      <p:sp>
        <p:nvSpPr>
          <p:cNvPr id="4" name="Title 3">
            <a:extLst>
              <a:ext uri="{FF2B5EF4-FFF2-40B4-BE49-F238E27FC236}">
                <a16:creationId xmlns:a16="http://schemas.microsoft.com/office/drawing/2014/main" id="{EACC178E-BA66-2B62-EA96-F075CD1DC7E8}"/>
              </a:ext>
            </a:extLst>
          </p:cNvPr>
          <p:cNvSpPr>
            <a:spLocks noGrp="1"/>
          </p:cNvSpPr>
          <p:nvPr>
            <p:ph type="title"/>
          </p:nvPr>
        </p:nvSpPr>
        <p:spPr>
          <a:xfrm>
            <a:off x="291830" y="5243209"/>
            <a:ext cx="11546732" cy="1186774"/>
          </a:xfrm>
        </p:spPr>
        <p:txBody>
          <a:bodyPr>
            <a:normAutofit/>
          </a:bodyPr>
          <a:lstStyle/>
          <a:p>
            <a:pPr marL="342900" indent="-342900">
              <a:buFont typeface="Wingdings" panose="05000000000000000000" pitchFamily="2" charset="2"/>
              <a:buChar char="Ø"/>
            </a:pPr>
            <a:r>
              <a:rPr lang="en-US" sz="2100" b="1" i="0" cap="none" dirty="0">
                <a:solidFill>
                  <a:schemeClr val="tx2">
                    <a:lumMod val="60000"/>
                    <a:lumOff val="40000"/>
                  </a:schemeClr>
                </a:solidFill>
                <a:effectLst/>
                <a:latin typeface="Times New Roman" panose="02020603050405020304" pitchFamily="18" charset="0"/>
                <a:cs typeface="Times New Roman" panose="02020603050405020304" pitchFamily="18" charset="0"/>
              </a:rPr>
              <a:t>MALWARE FAMILY GRAPHS </a:t>
            </a:r>
            <a:r>
              <a:rPr lang="en-US" sz="2100" b="0" i="0" cap="none" dirty="0">
                <a:effectLst/>
                <a:latin typeface="Times New Roman" panose="02020603050405020304" pitchFamily="18" charset="0"/>
                <a:cs typeface="Times New Roman" panose="02020603050405020304" pitchFamily="18" charset="0"/>
              </a:rPr>
              <a:t>Can Be Used To Detect New Malware Samples By Comparing Them To Known Malware Families.</a:t>
            </a:r>
            <a:endParaRPr lang="en-IN" sz="2100" cap="none" dirty="0">
              <a:latin typeface="Times New Roman" panose="02020603050405020304" pitchFamily="18" charset="0"/>
              <a:cs typeface="Times New Roman" panose="02020603050405020304" pitchFamily="18" charset="0"/>
            </a:endParaRPr>
          </a:p>
        </p:txBody>
      </p:sp>
      <p:pic>
        <p:nvPicPr>
          <p:cNvPr id="5" name="Picture 4" descr="A screenshot of a computer">
            <a:extLst>
              <a:ext uri="{FF2B5EF4-FFF2-40B4-BE49-F238E27FC236}">
                <a16:creationId xmlns:a16="http://schemas.microsoft.com/office/drawing/2014/main" id="{17D20A5B-F8AC-2306-AAD0-1E992489AC47}"/>
              </a:ext>
            </a:extLst>
          </p:cNvPr>
          <p:cNvPicPr>
            <a:picLocks noChangeAspect="1"/>
          </p:cNvPicPr>
          <p:nvPr/>
        </p:nvPicPr>
        <p:blipFill>
          <a:blip r:embed="rId3"/>
          <a:stretch>
            <a:fillRect/>
          </a:stretch>
        </p:blipFill>
        <p:spPr>
          <a:xfrm>
            <a:off x="2788920" y="952364"/>
            <a:ext cx="6385236" cy="4008937"/>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8028764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31EFE31-E055-EC45-D34F-F6D32FA6DB51}"/>
              </a:ext>
            </a:extLst>
          </p:cNvPr>
          <p:cNvPicPr>
            <a:picLocks noGrp="1" noRot="1" noChangeAspect="1" noMove="1" noResize="1" noEditPoints="1" noAdjustHandles="1" noChangeArrowheads="1" noChangeShapeType="1" noCrop="1"/>
          </p:cNvPicPr>
          <p:nvPr/>
        </p:nvPicPr>
        <p:blipFill>
          <a:blip r:embed="rId2"/>
          <a:stretch>
            <a:fillRect/>
          </a:stretch>
        </p:blipFill>
        <p:spPr>
          <a:xfrm>
            <a:off x="0" y="0"/>
            <a:ext cx="12192000" cy="6857999"/>
          </a:xfrm>
          <a:prstGeom prst="rect">
            <a:avLst/>
          </a:prstGeom>
        </p:spPr>
      </p:pic>
      <p:pic>
        <p:nvPicPr>
          <p:cNvPr id="4" name="Picture 3" descr="A screenshot of a computer&#10;&#10;Description automatically generated">
            <a:extLst>
              <a:ext uri="{FF2B5EF4-FFF2-40B4-BE49-F238E27FC236}">
                <a16:creationId xmlns:a16="http://schemas.microsoft.com/office/drawing/2014/main" id="{27226066-872A-E5E0-FB2A-A32C55F78393}"/>
              </a:ext>
            </a:extLst>
          </p:cNvPr>
          <p:cNvPicPr>
            <a:picLocks noChangeAspect="1"/>
          </p:cNvPicPr>
          <p:nvPr/>
        </p:nvPicPr>
        <p:blipFill>
          <a:blip r:embed="rId3"/>
          <a:stretch>
            <a:fillRect/>
          </a:stretch>
        </p:blipFill>
        <p:spPr>
          <a:xfrm>
            <a:off x="2478023" y="882847"/>
            <a:ext cx="6851871" cy="4028609"/>
          </a:xfrm>
          <a:prstGeom prst="rect">
            <a:avLst/>
          </a:prstGeom>
          <a:ln>
            <a:noFill/>
          </a:ln>
          <a:effectLst>
            <a:outerShdw blurRad="190500" algn="tl" rotWithShape="0">
              <a:srgbClr val="000000">
                <a:alpha val="70000"/>
              </a:srgbClr>
            </a:outerShdw>
          </a:effectLst>
        </p:spPr>
      </p:pic>
      <p:sp>
        <p:nvSpPr>
          <p:cNvPr id="3" name="Title 2">
            <a:extLst>
              <a:ext uri="{FF2B5EF4-FFF2-40B4-BE49-F238E27FC236}">
                <a16:creationId xmlns:a16="http://schemas.microsoft.com/office/drawing/2014/main" id="{1BFDC9EE-7F13-85F3-925B-0A3BE09CFB02}"/>
              </a:ext>
            </a:extLst>
          </p:cNvPr>
          <p:cNvSpPr>
            <a:spLocks noGrp="1"/>
          </p:cNvSpPr>
          <p:nvPr>
            <p:ph type="title"/>
          </p:nvPr>
        </p:nvSpPr>
        <p:spPr>
          <a:xfrm>
            <a:off x="107004" y="5076825"/>
            <a:ext cx="11896928" cy="1615805"/>
          </a:xfrm>
        </p:spPr>
        <p:txBody>
          <a:bodyPr>
            <a:normAutofit/>
          </a:bodyPr>
          <a:lstStyle/>
          <a:p>
            <a:pPr marL="342900" indent="-342900">
              <a:buFont typeface="Wingdings" panose="05000000000000000000" pitchFamily="2" charset="2"/>
              <a:buChar char="Ø"/>
            </a:pPr>
            <a:r>
              <a:rPr lang="en-US" sz="2100" cap="none" dirty="0">
                <a:latin typeface="Times New Roman" panose="02020603050405020304" pitchFamily="18" charset="0"/>
                <a:cs typeface="Times New Roman" panose="02020603050405020304" pitchFamily="18" charset="0"/>
              </a:rPr>
              <a:t>Now Click On ‘</a:t>
            </a:r>
            <a:r>
              <a:rPr lang="en-US" sz="2100" b="1" cap="none" dirty="0">
                <a:solidFill>
                  <a:schemeClr val="tx2">
                    <a:lumMod val="40000"/>
                    <a:lumOff val="60000"/>
                  </a:schemeClr>
                </a:solidFill>
                <a:latin typeface="Times New Roman" panose="02020603050405020304" pitchFamily="18" charset="0"/>
                <a:cs typeface="Times New Roman" panose="02020603050405020304" pitchFamily="18" charset="0"/>
              </a:rPr>
              <a:t>RUN SVM ALGORITHM</a:t>
            </a:r>
            <a:r>
              <a:rPr lang="en-US" sz="2100" cap="none" dirty="0">
                <a:latin typeface="Times New Roman" panose="02020603050405020304" pitchFamily="18" charset="0"/>
                <a:cs typeface="Times New Roman" panose="02020603050405020304" pitchFamily="18" charset="0"/>
              </a:rPr>
              <a:t>’ Button To Read Malware Dataset And Generate Train And Test Model And Then Apply SVM Algorithm To Calculate Its Prediction Accuracy, FSCORE, Precision And Recall. If Algorithm Performance Is Good Then Its Accuracy, Precision Or Recall Values Will Be Closer To 100</a:t>
            </a:r>
            <a:endParaRPr lang="en-IN" sz="2100" cap="none"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326040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1963996-FC6B-AAF3-D403-74611352D9DC}"/>
              </a:ext>
            </a:extLst>
          </p:cNvPr>
          <p:cNvPicPr>
            <a:picLocks noGrp="1" noRot="1" noChangeAspect="1" noMove="1" noResize="1" noEditPoints="1" noAdjustHandles="1" noChangeArrowheads="1" noChangeShapeType="1" noCrop="1"/>
          </p:cNvPicPr>
          <p:nvPr/>
        </p:nvPicPr>
        <p:blipFill>
          <a:blip r:embed="rId2"/>
          <a:stretch>
            <a:fillRect/>
          </a:stretch>
        </p:blipFill>
        <p:spPr>
          <a:xfrm>
            <a:off x="0" y="0"/>
            <a:ext cx="12192000" cy="6857999"/>
          </a:xfrm>
          <a:prstGeom prst="rect">
            <a:avLst/>
          </a:prstGeom>
        </p:spPr>
      </p:pic>
      <p:pic>
        <p:nvPicPr>
          <p:cNvPr id="4" name="Picture 3" descr="A screenshot of a computer&#10;&#10;Description automatically generated">
            <a:extLst>
              <a:ext uri="{FF2B5EF4-FFF2-40B4-BE49-F238E27FC236}">
                <a16:creationId xmlns:a16="http://schemas.microsoft.com/office/drawing/2014/main" id="{0D2AF131-5C9D-1718-26B9-BB350A1AC852}"/>
              </a:ext>
            </a:extLst>
          </p:cNvPr>
          <p:cNvPicPr>
            <a:picLocks noChangeAspect="1"/>
          </p:cNvPicPr>
          <p:nvPr/>
        </p:nvPicPr>
        <p:blipFill>
          <a:blip r:embed="rId3"/>
          <a:stretch>
            <a:fillRect/>
          </a:stretch>
        </p:blipFill>
        <p:spPr>
          <a:xfrm>
            <a:off x="2304288" y="875672"/>
            <a:ext cx="7269099" cy="4122379"/>
          </a:xfrm>
          <a:prstGeom prst="rect">
            <a:avLst/>
          </a:prstGeom>
          <a:ln>
            <a:noFill/>
          </a:ln>
          <a:effectLst>
            <a:outerShdw blurRad="190500" algn="tl" rotWithShape="0">
              <a:srgbClr val="000000">
                <a:alpha val="70000"/>
              </a:srgbClr>
            </a:outerShdw>
          </a:effectLst>
        </p:spPr>
      </p:pic>
      <p:sp>
        <p:nvSpPr>
          <p:cNvPr id="3" name="Title 2">
            <a:extLst>
              <a:ext uri="{FF2B5EF4-FFF2-40B4-BE49-F238E27FC236}">
                <a16:creationId xmlns:a16="http://schemas.microsoft.com/office/drawing/2014/main" id="{B9076B09-0F99-BD9E-120F-163CE1BC7A10}"/>
              </a:ext>
            </a:extLst>
          </p:cNvPr>
          <p:cNvSpPr>
            <a:spLocks noGrp="1"/>
          </p:cNvSpPr>
          <p:nvPr>
            <p:ph type="title"/>
          </p:nvPr>
        </p:nvSpPr>
        <p:spPr>
          <a:xfrm>
            <a:off x="704850" y="5225143"/>
            <a:ext cx="11272784" cy="1497204"/>
          </a:xfrm>
        </p:spPr>
        <p:txBody>
          <a:bodyPr>
            <a:normAutofit/>
          </a:bodyPr>
          <a:lstStyle/>
          <a:p>
            <a:pPr marL="342900" indent="-342900">
              <a:buFont typeface="Wingdings" panose="05000000000000000000" pitchFamily="2" charset="2"/>
              <a:buChar char="Ø"/>
            </a:pPr>
            <a:r>
              <a:rPr lang="en-US" sz="2200" cap="none" dirty="0">
                <a:latin typeface="Times New Roman" panose="02020603050405020304" pitchFamily="18" charset="0"/>
                <a:cs typeface="Times New Roman" panose="02020603050405020304" pitchFamily="18" charset="0"/>
              </a:rPr>
              <a:t>Now Click On ‘</a:t>
            </a:r>
            <a:r>
              <a:rPr lang="en-US" sz="2200" b="1" cap="none" dirty="0">
                <a:solidFill>
                  <a:schemeClr val="tx2">
                    <a:lumMod val="40000"/>
                    <a:lumOff val="60000"/>
                  </a:schemeClr>
                </a:solidFill>
                <a:latin typeface="Times New Roman" panose="02020603050405020304" pitchFamily="18" charset="0"/>
                <a:cs typeface="Times New Roman" panose="02020603050405020304" pitchFamily="18" charset="0"/>
              </a:rPr>
              <a:t>RUN KNN ALGORITHM</a:t>
            </a:r>
            <a:r>
              <a:rPr lang="en-US" sz="2200" cap="none" dirty="0">
                <a:latin typeface="Times New Roman" panose="02020603050405020304" pitchFamily="18" charset="0"/>
                <a:cs typeface="Times New Roman" panose="02020603050405020304" pitchFamily="18" charset="0"/>
              </a:rPr>
              <a:t>’ Button To Get Its Performance</a:t>
            </a:r>
            <a:endParaRPr lang="en-IN" sz="2200" cap="none"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135647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D63C58A-DF5A-3A20-0C56-8239DF832E58}"/>
              </a:ext>
            </a:extLst>
          </p:cNvPr>
          <p:cNvPicPr>
            <a:picLocks noGrp="1" noRot="1" noChangeAspect="1" noMove="1" noResize="1" noEditPoints="1" noAdjustHandles="1" noChangeArrowheads="1" noChangeShapeType="1" noCrop="1"/>
          </p:cNvPicPr>
          <p:nvPr/>
        </p:nvPicPr>
        <p:blipFill>
          <a:blip r:embed="rId2"/>
          <a:stretch>
            <a:fillRect/>
          </a:stretch>
        </p:blipFill>
        <p:spPr>
          <a:xfrm>
            <a:off x="0" y="0"/>
            <a:ext cx="12192000" cy="6857999"/>
          </a:xfrm>
          <a:prstGeom prst="rect">
            <a:avLst/>
          </a:prstGeom>
        </p:spPr>
      </p:pic>
      <p:sp>
        <p:nvSpPr>
          <p:cNvPr id="3" name="Title 2">
            <a:extLst>
              <a:ext uri="{FF2B5EF4-FFF2-40B4-BE49-F238E27FC236}">
                <a16:creationId xmlns:a16="http://schemas.microsoft.com/office/drawing/2014/main" id="{7FE22D9C-9BE1-9E22-1D1F-7B3ABD448292}"/>
              </a:ext>
            </a:extLst>
          </p:cNvPr>
          <p:cNvSpPr>
            <a:spLocks noGrp="1"/>
          </p:cNvSpPr>
          <p:nvPr>
            <p:ph type="title"/>
          </p:nvPr>
        </p:nvSpPr>
        <p:spPr>
          <a:xfrm>
            <a:off x="684212" y="5225143"/>
            <a:ext cx="8534400" cy="1446962"/>
          </a:xfrm>
        </p:spPr>
        <p:txBody>
          <a:bodyPr>
            <a:normAutofit/>
          </a:bodyPr>
          <a:lstStyle/>
          <a:p>
            <a:pPr marL="342900" indent="-342900">
              <a:buFont typeface="Wingdings" panose="05000000000000000000" pitchFamily="2" charset="2"/>
              <a:buChar char="Ø"/>
            </a:pPr>
            <a:r>
              <a:rPr lang="en-IN" sz="2200" cap="none" dirty="0">
                <a:latin typeface="Times New Roman" panose="02020603050405020304" pitchFamily="18" charset="0"/>
                <a:cs typeface="Times New Roman" panose="02020603050405020304" pitchFamily="18" charset="0"/>
              </a:rPr>
              <a:t>Accuracy</a:t>
            </a:r>
            <a:r>
              <a:rPr lang="en-US" sz="2200" cap="none" dirty="0">
                <a:latin typeface="Times New Roman" panose="02020603050405020304" pitchFamily="18" charset="0"/>
                <a:cs typeface="Times New Roman" panose="02020603050405020304" pitchFamily="18" charset="0"/>
              </a:rPr>
              <a:t> and </a:t>
            </a:r>
            <a:r>
              <a:rPr lang="en-IN" sz="2200" cap="none" dirty="0">
                <a:latin typeface="Times New Roman" panose="02020603050405020304" pitchFamily="18" charset="0"/>
                <a:cs typeface="Times New Roman" panose="02020603050405020304" pitchFamily="18" charset="0"/>
              </a:rPr>
              <a:t>Precision</a:t>
            </a:r>
            <a:r>
              <a:rPr lang="en-US" sz="2200" cap="none" dirty="0">
                <a:latin typeface="Times New Roman" panose="02020603050405020304" pitchFamily="18" charset="0"/>
                <a:cs typeface="Times New Roman" panose="02020603050405020304" pitchFamily="18" charset="0"/>
              </a:rPr>
              <a:t> GRAPHS</a:t>
            </a:r>
            <a:endParaRPr lang="en-IN" sz="2200" cap="none" dirty="0">
              <a:latin typeface="Times New Roman" panose="02020603050405020304" pitchFamily="18" charset="0"/>
              <a:cs typeface="Times New Roman" panose="02020603050405020304" pitchFamily="18" charset="0"/>
            </a:endParaRPr>
          </a:p>
        </p:txBody>
      </p:sp>
      <p:pic>
        <p:nvPicPr>
          <p:cNvPr id="6" name="Picture 5" descr="A screenshot of a graph">
            <a:extLst>
              <a:ext uri="{FF2B5EF4-FFF2-40B4-BE49-F238E27FC236}">
                <a16:creationId xmlns:a16="http://schemas.microsoft.com/office/drawing/2014/main" id="{05188A4D-64F6-5BBE-065F-10FEA870C7C3}"/>
              </a:ext>
            </a:extLst>
          </p:cNvPr>
          <p:cNvPicPr>
            <a:picLocks noChangeAspect="1"/>
          </p:cNvPicPr>
          <p:nvPr/>
        </p:nvPicPr>
        <p:blipFill>
          <a:blip r:embed="rId3"/>
          <a:stretch>
            <a:fillRect/>
          </a:stretch>
        </p:blipFill>
        <p:spPr>
          <a:xfrm>
            <a:off x="1252728" y="670092"/>
            <a:ext cx="4638494" cy="3977269"/>
          </a:xfrm>
          <a:prstGeom prst="rect">
            <a:avLst/>
          </a:prstGeom>
          <a:ln>
            <a:noFill/>
          </a:ln>
          <a:effectLst>
            <a:outerShdw blurRad="190500" algn="tl" rotWithShape="0">
              <a:srgbClr val="000000">
                <a:alpha val="70000"/>
              </a:srgbClr>
            </a:outerShdw>
          </a:effectLst>
        </p:spPr>
      </p:pic>
      <p:pic>
        <p:nvPicPr>
          <p:cNvPr id="8" name="Picture 7" descr="A screenshot of a graph&#10;&#10;Description automatically generated">
            <a:extLst>
              <a:ext uri="{FF2B5EF4-FFF2-40B4-BE49-F238E27FC236}">
                <a16:creationId xmlns:a16="http://schemas.microsoft.com/office/drawing/2014/main" id="{3970B089-F07C-AF62-33DE-614C4653EC62}"/>
              </a:ext>
            </a:extLst>
          </p:cNvPr>
          <p:cNvPicPr>
            <a:picLocks noChangeAspect="1"/>
          </p:cNvPicPr>
          <p:nvPr/>
        </p:nvPicPr>
        <p:blipFill>
          <a:blip r:embed="rId4"/>
          <a:stretch>
            <a:fillRect/>
          </a:stretch>
        </p:blipFill>
        <p:spPr>
          <a:xfrm>
            <a:off x="6812280" y="666998"/>
            <a:ext cx="4763876" cy="3980364"/>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3424770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55883F3-CA25-B9B9-6CF3-7EE16A911291}"/>
              </a:ext>
            </a:extLst>
          </p:cNvPr>
          <p:cNvPicPr>
            <a:picLocks noGrp="1" noRot="1" noMove="1" noResize="1" noEditPoints="1" noAdjustHandles="1" noChangeArrowheads="1" noChangeShapeType="1" noCrop="1"/>
          </p:cNvPicPr>
          <p:nvPr/>
        </p:nvPicPr>
        <p:blipFill>
          <a:blip r:embed="rId2"/>
          <a:stretch>
            <a:fillRect/>
          </a:stretch>
        </p:blipFill>
        <p:spPr>
          <a:xfrm>
            <a:off x="0" y="0"/>
            <a:ext cx="12192000" cy="6857999"/>
          </a:xfrm>
          <a:prstGeom prst="rect">
            <a:avLst/>
          </a:prstGeom>
        </p:spPr>
      </p:pic>
      <p:sp>
        <p:nvSpPr>
          <p:cNvPr id="3" name="Title 2">
            <a:extLst>
              <a:ext uri="{FF2B5EF4-FFF2-40B4-BE49-F238E27FC236}">
                <a16:creationId xmlns:a16="http://schemas.microsoft.com/office/drawing/2014/main" id="{BCFEE880-2BBE-BBEF-1703-ED2F845CD50D}"/>
              </a:ext>
            </a:extLst>
          </p:cNvPr>
          <p:cNvSpPr>
            <a:spLocks noGrp="1"/>
          </p:cNvSpPr>
          <p:nvPr>
            <p:ph type="title"/>
          </p:nvPr>
        </p:nvSpPr>
        <p:spPr>
          <a:xfrm>
            <a:off x="329183" y="4818888"/>
            <a:ext cx="11862817" cy="2039109"/>
          </a:xfrm>
        </p:spPr>
        <p:txBody>
          <a:bodyPr>
            <a:normAutofit/>
          </a:bodyPr>
          <a:lstStyle/>
          <a:p>
            <a:pPr marL="342900" indent="-342900">
              <a:buFont typeface="Wingdings" panose="05000000000000000000" pitchFamily="2" charset="2"/>
              <a:buChar char="Ø"/>
            </a:pPr>
            <a:r>
              <a:rPr lang="en-US" sz="2200" cap="none" dirty="0">
                <a:latin typeface="Times New Roman" panose="02020603050405020304" pitchFamily="18" charset="0"/>
                <a:cs typeface="Times New Roman" panose="02020603050405020304" pitchFamily="18" charset="0"/>
              </a:rPr>
              <a:t>In Above Graph, I Am Uploading One Binary File Called 1.Npy And Below Is The Malware Prediction Of That File. </a:t>
            </a:r>
            <a:br>
              <a:rPr lang="en-US" sz="2200" cap="none" dirty="0">
                <a:latin typeface="Times New Roman" panose="02020603050405020304" pitchFamily="18" charset="0"/>
                <a:cs typeface="Times New Roman" panose="02020603050405020304" pitchFamily="18" charset="0"/>
              </a:rPr>
            </a:br>
            <a:r>
              <a:rPr lang="en-US" sz="2200" cap="none" dirty="0">
                <a:latin typeface="Times New Roman" panose="02020603050405020304" pitchFamily="18" charset="0"/>
                <a:cs typeface="Times New Roman" panose="02020603050405020304" pitchFamily="18" charset="0"/>
              </a:rPr>
              <a:t>In Above Screen, We Can See Uploaded Test File Contains ‘Dialer Adialer.C’ Malware Attack. Similarly, We Can Upload Other Files And Predict Class.</a:t>
            </a:r>
            <a:endParaRPr lang="en-IN" sz="22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5B844255-B36D-9A99-F73D-A998F7BC3351}"/>
              </a:ext>
              <a:ext uri="{C183D7F6-B498-43B3-948B-1728B52AA6E4}">
                <adec:decorative xmlns:adec="http://schemas.microsoft.com/office/drawing/2017/decorative" val="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14600" y="670460"/>
            <a:ext cx="6702552" cy="3903784"/>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68225660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734FB5D-F071-4F3D-ABB2-5B9894D0FEED}"/>
              </a:ext>
            </a:extLst>
          </p:cNvPr>
          <p:cNvPicPr>
            <a:picLocks noChangeAspect="1"/>
          </p:cNvPicPr>
          <p:nvPr/>
        </p:nvPicPr>
        <p:blipFill>
          <a:blip r:embed="rId2"/>
          <a:stretch>
            <a:fillRect/>
          </a:stretch>
        </p:blipFill>
        <p:spPr>
          <a:xfrm>
            <a:off x="0" y="1"/>
            <a:ext cx="12192000" cy="6857999"/>
          </a:xfrm>
          <a:prstGeom prst="rect">
            <a:avLst/>
          </a:prstGeom>
        </p:spPr>
      </p:pic>
      <p:sp>
        <p:nvSpPr>
          <p:cNvPr id="4" name="Title 3">
            <a:extLst>
              <a:ext uri="{FF2B5EF4-FFF2-40B4-BE49-F238E27FC236}">
                <a16:creationId xmlns:a16="http://schemas.microsoft.com/office/drawing/2014/main" id="{B787D3EE-0571-4DBA-A07E-4E45F80A403A}"/>
              </a:ext>
            </a:extLst>
          </p:cNvPr>
          <p:cNvSpPr>
            <a:spLocks noGrp="1"/>
          </p:cNvSpPr>
          <p:nvPr>
            <p:ph type="ctrTitle"/>
          </p:nvPr>
        </p:nvSpPr>
        <p:spPr>
          <a:xfrm>
            <a:off x="152492" y="704675"/>
            <a:ext cx="8001000" cy="1359016"/>
          </a:xfrm>
        </p:spPr>
        <p:txBody>
          <a:bodyPr>
            <a:normAutofit/>
          </a:bodyPr>
          <a:lstStyle/>
          <a:p>
            <a:r>
              <a:rPr lang="en-IN" sz="2800" b="1" dirty="0">
                <a:solidFill>
                  <a:schemeClr val="tx2">
                    <a:lumMod val="40000"/>
                    <a:lumOff val="60000"/>
                  </a:schemeClr>
                </a:solidFill>
                <a:latin typeface="Times New Roman" panose="02020603050405020304" pitchFamily="18" charset="0"/>
                <a:cs typeface="Times New Roman" panose="02020603050405020304" pitchFamily="18" charset="0"/>
              </a:rPr>
              <a:t>Conclusion</a:t>
            </a:r>
            <a:br>
              <a:rPr lang="en-IN" b="1" dirty="0"/>
            </a:br>
            <a:endParaRPr lang="en-IN" dirty="0"/>
          </a:p>
        </p:txBody>
      </p:sp>
      <p:sp>
        <p:nvSpPr>
          <p:cNvPr id="5" name="Subtitle 4">
            <a:extLst>
              <a:ext uri="{FF2B5EF4-FFF2-40B4-BE49-F238E27FC236}">
                <a16:creationId xmlns:a16="http://schemas.microsoft.com/office/drawing/2014/main" id="{4FAB7121-2276-48F4-B9A8-B33895D27A53}"/>
              </a:ext>
            </a:extLst>
          </p:cNvPr>
          <p:cNvSpPr>
            <a:spLocks noGrp="1"/>
          </p:cNvSpPr>
          <p:nvPr>
            <p:ph type="subTitle" idx="1"/>
          </p:nvPr>
        </p:nvSpPr>
        <p:spPr>
          <a:xfrm>
            <a:off x="684212" y="1686187"/>
            <a:ext cx="7234492" cy="4105013"/>
          </a:xfrm>
        </p:spPr>
        <p:txBody>
          <a:bodyPr/>
          <a:lstStyle/>
          <a:p>
            <a:r>
              <a:rPr lang="en-IN" dirty="0">
                <a:solidFill>
                  <a:schemeClr val="tx1"/>
                </a:solidFill>
                <a:latin typeface="Times New Roman" panose="02020603050405020304" pitchFamily="18" charset="0"/>
                <a:cs typeface="Times New Roman" panose="02020603050405020304" pitchFamily="18" charset="0"/>
              </a:rPr>
              <a:t>Deep learning is an awesome way to detect malware with precision. It can detect both familiar and unfamiliar threats, plus it can recognize patterns in the data that we might not catch with a human eye.</a:t>
            </a:r>
          </a:p>
          <a:p>
            <a:r>
              <a:rPr lang="en-IN" dirty="0">
                <a:solidFill>
                  <a:schemeClr val="tx1"/>
                </a:solidFill>
                <a:latin typeface="Times New Roman" panose="02020603050405020304" pitchFamily="18" charset="0"/>
                <a:cs typeface="Times New Roman" panose="02020603050405020304" pitchFamily="18" charset="0"/>
              </a:rPr>
              <a:t>Deep learning might have some limitations and can give off false positives, but it's still a great choice for detecting malicious activity. Definitely worth considering when creating a security plan</a:t>
            </a:r>
          </a:p>
          <a:p>
            <a:endParaRPr lang="en-IN" dirty="0"/>
          </a:p>
        </p:txBody>
      </p:sp>
      <p:pic>
        <p:nvPicPr>
          <p:cNvPr id="7" name="Picture 6">
            <a:extLst>
              <a:ext uri="{FF2B5EF4-FFF2-40B4-BE49-F238E27FC236}">
                <a16:creationId xmlns:a16="http://schemas.microsoft.com/office/drawing/2014/main" id="{B5121C71-C921-418D-94D7-6A3BAF83BA8B}"/>
              </a:ext>
            </a:extLst>
          </p:cNvPr>
          <p:cNvPicPr>
            <a:picLocks noChangeAspect="1"/>
          </p:cNvPicPr>
          <p:nvPr/>
        </p:nvPicPr>
        <p:blipFill>
          <a:blip r:embed="rId3"/>
          <a:stretch>
            <a:fillRect/>
          </a:stretch>
        </p:blipFill>
        <p:spPr>
          <a:xfrm>
            <a:off x="8222671" y="1384183"/>
            <a:ext cx="3029085" cy="3394498"/>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6669834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C783B74-96D5-CD2E-D877-C9520EA73623}"/>
              </a:ext>
            </a:extLst>
          </p:cNvPr>
          <p:cNvPicPr>
            <a:picLocks noGrp="1" noRot="1" noChangeAspect="1" noMove="1" noResize="1" noEditPoints="1" noAdjustHandles="1" noChangeArrowheads="1" noChangeShapeType="1" noCrop="1"/>
          </p:cNvPicPr>
          <p:nvPr/>
        </p:nvPicPr>
        <p:blipFill>
          <a:blip r:embed="rId2"/>
          <a:stretch>
            <a:fillRect/>
          </a:stretch>
        </p:blipFill>
        <p:spPr>
          <a:xfrm>
            <a:off x="0" y="0"/>
            <a:ext cx="12192000" cy="6857999"/>
          </a:xfrm>
          <a:prstGeom prst="rect">
            <a:avLst/>
          </a:prstGeom>
        </p:spPr>
      </p:pic>
      <p:sp>
        <p:nvSpPr>
          <p:cNvPr id="5" name="Title 4">
            <a:extLst>
              <a:ext uri="{FF2B5EF4-FFF2-40B4-BE49-F238E27FC236}">
                <a16:creationId xmlns:a16="http://schemas.microsoft.com/office/drawing/2014/main" id="{ECCFED0B-1805-36A9-AF8B-41EDA4777664}"/>
              </a:ext>
            </a:extLst>
          </p:cNvPr>
          <p:cNvSpPr>
            <a:spLocks noGrp="1"/>
          </p:cNvSpPr>
          <p:nvPr>
            <p:ph type="ctrTitle"/>
          </p:nvPr>
        </p:nvSpPr>
        <p:spPr>
          <a:xfrm>
            <a:off x="262647" y="389107"/>
            <a:ext cx="3745149" cy="1229381"/>
          </a:xfrm>
        </p:spPr>
        <p:txBody>
          <a:bodyPr>
            <a:normAutofit/>
          </a:bodyPr>
          <a:lstStyle/>
          <a:p>
            <a:r>
              <a:rPr lang="en-US" sz="2800" b="1" dirty="0">
                <a:solidFill>
                  <a:schemeClr val="tx2">
                    <a:lumMod val="40000"/>
                    <a:lumOff val="60000"/>
                  </a:schemeClr>
                </a:solidFill>
                <a:latin typeface="Times New Roman" panose="02020603050405020304" pitchFamily="18" charset="0"/>
                <a:cs typeface="Times New Roman" panose="02020603050405020304" pitchFamily="18" charset="0"/>
              </a:rPr>
              <a:t>Future scope</a:t>
            </a:r>
            <a:endParaRPr lang="en-IN" sz="2800" b="1" dirty="0">
              <a:solidFill>
                <a:schemeClr val="tx2">
                  <a:lumMod val="40000"/>
                  <a:lumOff val="60000"/>
                </a:schemeClr>
              </a:solidFill>
              <a:latin typeface="Times New Roman" panose="02020603050405020304" pitchFamily="18" charset="0"/>
              <a:cs typeface="Times New Roman" panose="02020603050405020304" pitchFamily="18" charset="0"/>
            </a:endParaRPr>
          </a:p>
        </p:txBody>
      </p:sp>
      <p:sp>
        <p:nvSpPr>
          <p:cNvPr id="6" name="Subtitle 5">
            <a:extLst>
              <a:ext uri="{FF2B5EF4-FFF2-40B4-BE49-F238E27FC236}">
                <a16:creationId xmlns:a16="http://schemas.microsoft.com/office/drawing/2014/main" id="{B72A1E2A-F73B-C228-F7B4-59AFF3492A2B}"/>
              </a:ext>
            </a:extLst>
          </p:cNvPr>
          <p:cNvSpPr>
            <a:spLocks noGrp="1"/>
          </p:cNvSpPr>
          <p:nvPr>
            <p:ph type="subTitle" idx="1"/>
          </p:nvPr>
        </p:nvSpPr>
        <p:spPr>
          <a:xfrm>
            <a:off x="649224" y="1783080"/>
            <a:ext cx="8430768" cy="4517135"/>
          </a:xfrm>
        </p:spPr>
        <p:txBody>
          <a:bodyPr>
            <a:normAutofit lnSpcReduction="10000"/>
          </a:bodyPr>
          <a:lstStyle/>
          <a:p>
            <a:r>
              <a:rPr lang="en-US" dirty="0">
                <a:solidFill>
                  <a:schemeClr val="tx1"/>
                </a:solidFill>
                <a:latin typeface="Times New Roman" panose="02020603050405020304" pitchFamily="18" charset="0"/>
                <a:cs typeface="Times New Roman" panose="02020603050405020304" pitchFamily="18" charset="0"/>
              </a:rPr>
              <a:t>This project proposed an efficient malware detection and designed a highly scalable framework to detect, classify and categorize zero-day malwares. This framework applies neural network on the collected malwares from end user hosts and follows a two-stage process for malware analysis. first stage, a hybrid of static and dynamic analysis was applied for malware classification. In the second stage, malwares were grouped into corresponding malware categories using image processing approaches. Various experimental analysis conducted by applying variations in the models on publicly available benchmark dataset and indicated the proposed model outperformed classical MLAs. The developed framework is capable of analyzing large number of malwares in real-time and scaled out to analyze even larger number of malwares by stacking a few more layers to the existing architectures. Future research entails exploration of these variations with new features that could be added to the existing data. </a:t>
            </a:r>
            <a:endParaRPr lang="en-IN"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235490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68DE766-3C66-0CFC-DF57-844D0D542617}"/>
              </a:ext>
            </a:extLst>
          </p:cNvPr>
          <p:cNvPicPr>
            <a:picLocks noGrp="1" noRot="1" noChangeAspect="1" noMove="1" noResize="1" noEditPoints="1" noAdjustHandles="1" noChangeArrowheads="1" noChangeShapeType="1" noCrop="1"/>
          </p:cNvPicPr>
          <p:nvPr/>
        </p:nvPicPr>
        <p:blipFill>
          <a:blip r:embed="rId2"/>
          <a:stretch>
            <a:fillRect/>
          </a:stretch>
        </p:blipFill>
        <p:spPr>
          <a:xfrm>
            <a:off x="0" y="0"/>
            <a:ext cx="12192000" cy="6857999"/>
          </a:xfrm>
          <a:prstGeom prst="rect">
            <a:avLst/>
          </a:prstGeom>
        </p:spPr>
      </p:pic>
      <p:sp>
        <p:nvSpPr>
          <p:cNvPr id="4" name="Title 3">
            <a:extLst>
              <a:ext uri="{FF2B5EF4-FFF2-40B4-BE49-F238E27FC236}">
                <a16:creationId xmlns:a16="http://schemas.microsoft.com/office/drawing/2014/main" id="{EF42DEE1-09FB-0D9C-CFAB-E05435AC2340}"/>
              </a:ext>
            </a:extLst>
          </p:cNvPr>
          <p:cNvSpPr>
            <a:spLocks noGrp="1"/>
          </p:cNvSpPr>
          <p:nvPr>
            <p:ph type="title"/>
          </p:nvPr>
        </p:nvSpPr>
        <p:spPr>
          <a:xfrm>
            <a:off x="547053" y="603504"/>
            <a:ext cx="2699068" cy="832104"/>
          </a:xfrm>
        </p:spPr>
        <p:txBody>
          <a:bodyPr>
            <a:normAutofit/>
          </a:bodyPr>
          <a:lstStyle/>
          <a:p>
            <a:r>
              <a:rPr lang="en-IN" sz="2800" b="1" dirty="0">
                <a:solidFill>
                  <a:schemeClr val="tx2">
                    <a:lumMod val="40000"/>
                    <a:lumOff val="60000"/>
                  </a:schemeClr>
                </a:solidFill>
                <a:latin typeface="Times New Roman" panose="02020603050405020304" pitchFamily="18" charset="0"/>
                <a:cs typeface="Times New Roman" panose="02020603050405020304" pitchFamily="18" charset="0"/>
              </a:rPr>
              <a:t>References</a:t>
            </a:r>
            <a:endParaRPr lang="en-IN" sz="2800" b="1" dirty="0">
              <a:solidFill>
                <a:schemeClr val="tx2">
                  <a:lumMod val="40000"/>
                  <a:lumOff val="60000"/>
                </a:schemeClr>
              </a:solidFill>
            </a:endParaRPr>
          </a:p>
        </p:txBody>
      </p:sp>
      <p:sp>
        <p:nvSpPr>
          <p:cNvPr id="5" name="Text Placeholder 4">
            <a:extLst>
              <a:ext uri="{FF2B5EF4-FFF2-40B4-BE49-F238E27FC236}">
                <a16:creationId xmlns:a16="http://schemas.microsoft.com/office/drawing/2014/main" id="{5F61B4E7-094B-A47A-7EEF-4E721DC75D7C}"/>
              </a:ext>
            </a:extLst>
          </p:cNvPr>
          <p:cNvSpPr>
            <a:spLocks noGrp="1"/>
          </p:cNvSpPr>
          <p:nvPr>
            <p:ph type="body" idx="1"/>
          </p:nvPr>
        </p:nvSpPr>
        <p:spPr>
          <a:xfrm>
            <a:off x="960120" y="1371600"/>
            <a:ext cx="9985248" cy="5093208"/>
          </a:xfrm>
        </p:spPr>
        <p:txBody>
          <a:bodyPr>
            <a:noAutofit/>
          </a:bodyPr>
          <a:lstStyle/>
          <a:p>
            <a:pPr marL="342900" marR="683895" lvl="0" indent="-342900" algn="just">
              <a:spcAft>
                <a:spcPts val="0"/>
              </a:spcAft>
              <a:buSzPct val="100000"/>
              <a:buFont typeface="Wingdings" panose="05000000000000000000" pitchFamily="2" charset="2"/>
              <a:buChar char="Ø"/>
            </a:pPr>
            <a:r>
              <a:rPr lang="en-US" sz="2200" dirty="0">
                <a:solidFill>
                  <a:schemeClr val="tx1"/>
                </a:solidFill>
                <a:effectLst/>
                <a:latin typeface="Times New Roman" panose="02020603050405020304" pitchFamily="18" charset="0"/>
                <a:ea typeface="Times New Roman" panose="02020603050405020304" pitchFamily="18" charset="0"/>
              </a:rPr>
              <a:t>L. Nataraj, S. Karthikeyan, G. Jacob, and B. S. Manjunath, ‘‘Malware images: Visualization and automatic classification,’’ in Proc. 8th Int. </a:t>
            </a:r>
            <a:r>
              <a:rPr lang="en-US" sz="2200" dirty="0" err="1">
                <a:solidFill>
                  <a:schemeClr val="tx1"/>
                </a:solidFill>
                <a:effectLst/>
                <a:latin typeface="Times New Roman" panose="02020603050405020304" pitchFamily="18" charset="0"/>
                <a:ea typeface="Times New Roman" panose="02020603050405020304" pitchFamily="18" charset="0"/>
              </a:rPr>
              <a:t>Symp</a:t>
            </a:r>
            <a:r>
              <a:rPr lang="en-US" sz="2200" dirty="0">
                <a:solidFill>
                  <a:schemeClr val="tx1"/>
                </a:solidFill>
                <a:effectLst/>
                <a:latin typeface="Times New Roman" panose="02020603050405020304" pitchFamily="18" charset="0"/>
                <a:ea typeface="Times New Roman" panose="02020603050405020304" pitchFamily="18" charset="0"/>
              </a:rPr>
              <a:t>. Vis. Cyber Secure. New York, NY, USA: ACM, Jul. 2011, p. 4.</a:t>
            </a:r>
            <a:endParaRPr lang="en-IN" sz="2200" dirty="0">
              <a:solidFill>
                <a:schemeClr val="tx1"/>
              </a:solidFill>
              <a:effectLst/>
              <a:latin typeface="Times New Roman" panose="02020603050405020304" pitchFamily="18" charset="0"/>
              <a:ea typeface="Times New Roman" panose="02020603050405020304" pitchFamily="18" charset="0"/>
            </a:endParaRPr>
          </a:p>
          <a:p>
            <a:pPr marL="342900" marR="683895" lvl="0" indent="-342900" algn="just">
              <a:spcBef>
                <a:spcPts val="600"/>
              </a:spcBef>
              <a:spcAft>
                <a:spcPts val="0"/>
              </a:spcAft>
              <a:buSzPct val="100000"/>
              <a:buFont typeface="Wingdings" panose="05000000000000000000" pitchFamily="2" charset="2"/>
              <a:buChar char="Ø"/>
            </a:pPr>
            <a:r>
              <a:rPr lang="en-US" sz="2200" dirty="0">
                <a:solidFill>
                  <a:schemeClr val="tx1"/>
                </a:solidFill>
                <a:effectLst/>
                <a:latin typeface="Times New Roman" panose="02020603050405020304" pitchFamily="18" charset="0"/>
                <a:ea typeface="Times New Roman" panose="02020603050405020304" pitchFamily="18" charset="0"/>
              </a:rPr>
              <a:t>Alazab, M. Venkatraman, S. Watters, &amp; P. Alazab, (2011, December). Zero-day malware detection based on supervised learning algorithms of API call signatures. In Proceedings of the Ninth Australasian Data Mining Conference-Volume 121 (pp. 171-182). Australian Computer Society, Inc...</a:t>
            </a:r>
            <a:endParaRPr lang="en-IN" sz="2200" dirty="0">
              <a:solidFill>
                <a:schemeClr val="tx1"/>
              </a:solidFill>
              <a:effectLst/>
              <a:latin typeface="Times New Roman" panose="02020603050405020304" pitchFamily="18" charset="0"/>
              <a:ea typeface="Times New Roman" panose="02020603050405020304" pitchFamily="18" charset="0"/>
            </a:endParaRPr>
          </a:p>
          <a:p>
            <a:pPr marL="342900" marR="683895" lvl="0" indent="-342900" algn="just">
              <a:spcBef>
                <a:spcPts val="600"/>
              </a:spcBef>
              <a:spcAft>
                <a:spcPts val="0"/>
              </a:spcAft>
              <a:buSzPct val="100000"/>
              <a:buFont typeface="Wingdings" panose="05000000000000000000" pitchFamily="2" charset="2"/>
              <a:buChar char="Ø"/>
            </a:pPr>
            <a:r>
              <a:rPr lang="en-US" sz="2200" dirty="0">
                <a:solidFill>
                  <a:schemeClr val="tx1"/>
                </a:solidFill>
                <a:effectLst/>
                <a:latin typeface="Times New Roman" panose="02020603050405020304" pitchFamily="18" charset="0"/>
                <a:ea typeface="Times New Roman" panose="02020603050405020304" pitchFamily="18" charset="0"/>
              </a:rPr>
              <a:t>B. Li, K. Roundy, C. Gates, and Vorobeychik, ‘Large-scale identification of malicious singleton files,’ in Proc. 7th ACM Conf. Data Appl. Secure. Privacy. New York, NY, USA: ACM, Mar. 2017, pp. 227–238.</a:t>
            </a:r>
            <a:endParaRPr lang="en-IN" sz="2200" dirty="0">
              <a:solidFill>
                <a:schemeClr val="tx1"/>
              </a:solidFill>
              <a:effectLst/>
              <a:latin typeface="Times New Roman" panose="02020603050405020304" pitchFamily="18" charset="0"/>
              <a:ea typeface="Times New Roman" panose="02020603050405020304" pitchFamily="18" charset="0"/>
            </a:endParaRPr>
          </a:p>
          <a:p>
            <a:pPr marL="342900" marR="683895" lvl="0" indent="-342900" algn="just">
              <a:spcBef>
                <a:spcPts val="600"/>
              </a:spcBef>
              <a:spcAft>
                <a:spcPts val="0"/>
              </a:spcAft>
              <a:buSzPct val="100000"/>
              <a:buFont typeface="Wingdings" panose="05000000000000000000" pitchFamily="2" charset="2"/>
              <a:buChar char="Ø"/>
            </a:pPr>
            <a:r>
              <a:rPr lang="en-US" sz="2200" dirty="0">
                <a:solidFill>
                  <a:schemeClr val="tx1"/>
                </a:solidFill>
                <a:effectLst/>
                <a:latin typeface="Times New Roman" panose="02020603050405020304" pitchFamily="18" charset="0"/>
                <a:ea typeface="Times New Roman" panose="02020603050405020304" pitchFamily="18" charset="0"/>
              </a:rPr>
              <a:t>Y. LeCun, Y. Bengio, and G. Hinton, ‘‘Deep learning,’ Nature, vol. 521, no. 7553, pp. 436–444, 2015.</a:t>
            </a:r>
            <a:endParaRPr lang="en-IN" sz="2200" dirty="0">
              <a:solidFill>
                <a:schemeClr val="tx1"/>
              </a:solidFill>
              <a:effectLst/>
              <a:latin typeface="Times New Roman" panose="02020603050405020304" pitchFamily="18" charset="0"/>
              <a:ea typeface="Times New Roman" panose="02020603050405020304" pitchFamily="18" charset="0"/>
            </a:endParaRPr>
          </a:p>
          <a:p>
            <a:pPr marL="342900" indent="-342900">
              <a:buFont typeface="Wingdings" panose="05000000000000000000" pitchFamily="2" charset="2"/>
              <a:buChar char="Ø"/>
            </a:pPr>
            <a:endParaRPr lang="en-IN" sz="2100" dirty="0"/>
          </a:p>
        </p:txBody>
      </p:sp>
    </p:spTree>
    <p:extLst>
      <p:ext uri="{BB962C8B-B14F-4D97-AF65-F5344CB8AC3E}">
        <p14:creationId xmlns:p14="http://schemas.microsoft.com/office/powerpoint/2010/main" val="235374323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C12BB9A-7261-D8BC-C4C5-68FEE0B57C4D}"/>
              </a:ext>
            </a:extLst>
          </p:cNvPr>
          <p:cNvPicPr>
            <a:picLocks noGrp="1" noRot="1" noMove="1" noResize="1" noEditPoints="1" noAdjustHandles="1" noChangeArrowheads="1" noChangeShapeType="1" noCrop="1"/>
          </p:cNvPicPr>
          <p:nvPr/>
        </p:nvPicPr>
        <p:blipFill>
          <a:blip r:embed="rId2"/>
          <a:stretch>
            <a:fillRect/>
          </a:stretch>
        </p:blipFill>
        <p:spPr>
          <a:xfrm>
            <a:off x="0" y="0"/>
            <a:ext cx="12192000" cy="6857999"/>
          </a:xfrm>
          <a:prstGeom prst="rect">
            <a:avLst/>
          </a:prstGeom>
        </p:spPr>
      </p:pic>
      <p:sp>
        <p:nvSpPr>
          <p:cNvPr id="3" name="Title 2">
            <a:extLst>
              <a:ext uri="{FF2B5EF4-FFF2-40B4-BE49-F238E27FC236}">
                <a16:creationId xmlns:a16="http://schemas.microsoft.com/office/drawing/2014/main" id="{555B573D-AE23-A3A8-606A-FE591D74CD36}"/>
              </a:ext>
            </a:extLst>
          </p:cNvPr>
          <p:cNvSpPr>
            <a:spLocks noGrp="1"/>
          </p:cNvSpPr>
          <p:nvPr>
            <p:ph type="title"/>
          </p:nvPr>
        </p:nvSpPr>
        <p:spPr>
          <a:xfrm>
            <a:off x="3611880" y="2557948"/>
            <a:ext cx="4489704" cy="1507067"/>
          </a:xfrm>
        </p:spPr>
        <p:txBody>
          <a:bodyPr>
            <a:noAutofit/>
          </a:bodyPr>
          <a:lstStyle/>
          <a:p>
            <a:pPr algn="ctr"/>
            <a:r>
              <a:rPr lang="en-US" sz="5500" b="1" dirty="0">
                <a:solidFill>
                  <a:schemeClr val="tx2">
                    <a:lumMod val="40000"/>
                    <a:lumOff val="6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Thank you</a:t>
            </a:r>
            <a:endParaRPr lang="en-IN" sz="5500" b="1" dirty="0">
              <a:solidFill>
                <a:schemeClr val="tx2">
                  <a:lumMod val="40000"/>
                  <a:lumOff val="6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536184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5024A84-2843-4C3B-92EA-58A4EBB4554B}"/>
              </a:ext>
            </a:extLst>
          </p:cNvPr>
          <p:cNvPicPr>
            <a:picLocks noChangeAspect="1"/>
          </p:cNvPicPr>
          <p:nvPr/>
        </p:nvPicPr>
        <p:blipFill>
          <a:blip r:embed="rId2"/>
          <a:stretch>
            <a:fillRect/>
          </a:stretch>
        </p:blipFill>
        <p:spPr>
          <a:xfrm>
            <a:off x="0" y="0"/>
            <a:ext cx="12192000" cy="6857999"/>
          </a:xfrm>
          <a:prstGeom prst="rect">
            <a:avLst/>
          </a:prstGeom>
        </p:spPr>
      </p:pic>
      <p:sp>
        <p:nvSpPr>
          <p:cNvPr id="8" name="Title 7">
            <a:extLst>
              <a:ext uri="{FF2B5EF4-FFF2-40B4-BE49-F238E27FC236}">
                <a16:creationId xmlns:a16="http://schemas.microsoft.com/office/drawing/2014/main" id="{7E947040-977C-45DE-8C06-D95F00786546}"/>
              </a:ext>
            </a:extLst>
          </p:cNvPr>
          <p:cNvSpPr>
            <a:spLocks noGrp="1"/>
          </p:cNvSpPr>
          <p:nvPr>
            <p:ph type="title"/>
          </p:nvPr>
        </p:nvSpPr>
        <p:spPr>
          <a:xfrm>
            <a:off x="318592" y="173566"/>
            <a:ext cx="6019800" cy="1143000"/>
          </a:xfrm>
        </p:spPr>
        <p:txBody>
          <a:bodyPr/>
          <a:lstStyle/>
          <a:p>
            <a:r>
              <a:rPr lang="en-IN" b="1" dirty="0">
                <a:solidFill>
                  <a:schemeClr val="tx2">
                    <a:lumMod val="40000"/>
                    <a:lumOff val="60000"/>
                  </a:schemeClr>
                </a:solidFill>
                <a:latin typeface="Times New Roman" panose="02020603050405020304" pitchFamily="18" charset="0"/>
                <a:cs typeface="Times New Roman" panose="02020603050405020304" pitchFamily="18" charset="0"/>
              </a:rPr>
              <a:t>ABSTRACT</a:t>
            </a:r>
          </a:p>
        </p:txBody>
      </p:sp>
      <p:sp>
        <p:nvSpPr>
          <p:cNvPr id="10" name="Text Placeholder 9">
            <a:extLst>
              <a:ext uri="{FF2B5EF4-FFF2-40B4-BE49-F238E27FC236}">
                <a16:creationId xmlns:a16="http://schemas.microsoft.com/office/drawing/2014/main" id="{AA24D0A8-1642-410E-94F8-309DF94CAC7C}"/>
              </a:ext>
            </a:extLst>
          </p:cNvPr>
          <p:cNvSpPr>
            <a:spLocks noGrp="1"/>
          </p:cNvSpPr>
          <p:nvPr>
            <p:ph type="body" sz="half" idx="2"/>
          </p:nvPr>
        </p:nvSpPr>
        <p:spPr>
          <a:xfrm>
            <a:off x="814013" y="1581651"/>
            <a:ext cx="6805076" cy="4471332"/>
          </a:xfrm>
        </p:spPr>
        <p:txBody>
          <a:bodyPr>
            <a:normAutofit/>
          </a:bodyPr>
          <a:lstStyle/>
          <a:p>
            <a:r>
              <a:rPr lang="en-IN" sz="2200" dirty="0">
                <a:solidFill>
                  <a:schemeClr val="tx1"/>
                </a:solidFill>
                <a:latin typeface="Times New Roman" panose="02020603050405020304" pitchFamily="18" charset="0"/>
                <a:cs typeface="Times New Roman" panose="02020603050405020304" pitchFamily="18" charset="0"/>
              </a:rPr>
              <a:t>Malicious software or malware continues to pose a major security concern in this digital age as computer users, corporations, and governments witness an exponential growth in malware attacks. Current malware detection solutions adopt Static and Dynamic analysis of malware signatures and behaviour patterns that are time-consuming and ineffective in identifying unknown malware. Recent malware uses polymorphic, metamorphic, and other evasive techniques to quickly change the malware behaviour and generate a large number of malware.</a:t>
            </a:r>
          </a:p>
        </p:txBody>
      </p:sp>
      <p:pic>
        <p:nvPicPr>
          <p:cNvPr id="20" name="Picture 19">
            <a:extLst>
              <a:ext uri="{FF2B5EF4-FFF2-40B4-BE49-F238E27FC236}">
                <a16:creationId xmlns:a16="http://schemas.microsoft.com/office/drawing/2014/main" id="{22E01608-E5DA-4605-949E-B3CF8D2F8217}"/>
              </a:ext>
            </a:extLst>
          </p:cNvPr>
          <p:cNvPicPr>
            <a:picLocks noChangeAspect="1"/>
          </p:cNvPicPr>
          <p:nvPr/>
        </p:nvPicPr>
        <p:blipFill rotWithShape="1">
          <a:blip r:embed="rId3"/>
          <a:srcRect l="15754" r="221"/>
          <a:stretch/>
        </p:blipFill>
        <p:spPr>
          <a:xfrm>
            <a:off x="8015330" y="1797810"/>
            <a:ext cx="3524397" cy="3262378"/>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3759823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361498D-96BA-3002-4500-5CF2F4656DEA}"/>
              </a:ext>
            </a:extLst>
          </p:cNvPr>
          <p:cNvPicPr>
            <a:picLocks noGrp="1" noRot="1" noMove="1" noResize="1" noEditPoints="1" noAdjustHandles="1" noChangeArrowheads="1" noChangeShapeType="1" noCrop="1"/>
          </p:cNvPicPr>
          <p:nvPr/>
        </p:nvPicPr>
        <p:blipFill>
          <a:blip r:embed="rId2"/>
          <a:stretch>
            <a:fillRect/>
          </a:stretch>
        </p:blipFill>
        <p:spPr>
          <a:xfrm>
            <a:off x="0" y="0"/>
            <a:ext cx="12192000" cy="6857999"/>
          </a:xfrm>
          <a:prstGeom prst="rect">
            <a:avLst/>
          </a:prstGeom>
        </p:spPr>
      </p:pic>
      <p:sp>
        <p:nvSpPr>
          <p:cNvPr id="5" name="Title 4">
            <a:extLst>
              <a:ext uri="{FF2B5EF4-FFF2-40B4-BE49-F238E27FC236}">
                <a16:creationId xmlns:a16="http://schemas.microsoft.com/office/drawing/2014/main" id="{E32CECE9-5603-8E36-8500-87842D8EFA4C}"/>
              </a:ext>
            </a:extLst>
          </p:cNvPr>
          <p:cNvSpPr>
            <a:spLocks noGrp="1"/>
          </p:cNvSpPr>
          <p:nvPr>
            <p:ph type="title"/>
          </p:nvPr>
        </p:nvSpPr>
        <p:spPr>
          <a:xfrm>
            <a:off x="3410712" y="2759116"/>
            <a:ext cx="4937760" cy="1507067"/>
          </a:xfrm>
        </p:spPr>
        <p:txBody>
          <a:bodyPr>
            <a:noAutofit/>
          </a:bodyPr>
          <a:lstStyle/>
          <a:p>
            <a:r>
              <a:rPr lang="en-US" sz="5500" dirty="0">
                <a:solidFill>
                  <a:schemeClr val="tx2">
                    <a:lumMod val="40000"/>
                    <a:lumOff val="60000"/>
                  </a:schemeClr>
                </a:solidFill>
                <a:latin typeface="Times New Roman" panose="02020603050405020304" pitchFamily="18" charset="0"/>
                <a:cs typeface="Times New Roman" panose="02020603050405020304" pitchFamily="18" charset="0"/>
              </a:rPr>
              <a:t>Any queries</a:t>
            </a:r>
            <a:endParaRPr lang="en-IN" sz="5500" dirty="0">
              <a:solidFill>
                <a:schemeClr val="tx2">
                  <a:lumMod val="40000"/>
                  <a:lumOff val="6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036559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51DF122-D063-402A-B8FD-5325297031EE}"/>
              </a:ext>
            </a:extLst>
          </p:cNvPr>
          <p:cNvPicPr>
            <a:picLocks noChangeAspect="1"/>
          </p:cNvPicPr>
          <p:nvPr/>
        </p:nvPicPr>
        <p:blipFill>
          <a:blip r:embed="rId2"/>
          <a:stretch>
            <a:fillRect/>
          </a:stretch>
        </p:blipFill>
        <p:spPr>
          <a:xfrm>
            <a:off x="0" y="0"/>
            <a:ext cx="12192000" cy="6857999"/>
          </a:xfrm>
          <a:prstGeom prst="rect">
            <a:avLst/>
          </a:prstGeom>
        </p:spPr>
      </p:pic>
      <p:sp>
        <p:nvSpPr>
          <p:cNvPr id="8" name="Title 7">
            <a:extLst>
              <a:ext uri="{FF2B5EF4-FFF2-40B4-BE49-F238E27FC236}">
                <a16:creationId xmlns:a16="http://schemas.microsoft.com/office/drawing/2014/main" id="{F8404FCE-D275-42EF-86BB-063BF1F09E91}"/>
              </a:ext>
            </a:extLst>
          </p:cNvPr>
          <p:cNvSpPr>
            <a:spLocks noGrp="1"/>
          </p:cNvSpPr>
          <p:nvPr>
            <p:ph type="ctrTitle"/>
          </p:nvPr>
        </p:nvSpPr>
        <p:spPr>
          <a:xfrm>
            <a:off x="562565" y="1307592"/>
            <a:ext cx="6174297" cy="643672"/>
          </a:xfrm>
        </p:spPr>
        <p:txBody>
          <a:bodyPr>
            <a:normAutofit/>
          </a:bodyPr>
          <a:lstStyle/>
          <a:p>
            <a:r>
              <a:rPr lang="en-IN" sz="3100" b="1" dirty="0">
                <a:solidFill>
                  <a:schemeClr val="tx2">
                    <a:lumMod val="40000"/>
                    <a:lumOff val="60000"/>
                  </a:schemeClr>
                </a:solidFill>
                <a:latin typeface="Times New Roman" panose="02020603050405020304" pitchFamily="18" charset="0"/>
                <a:cs typeface="Times New Roman" panose="02020603050405020304" pitchFamily="18" charset="0"/>
              </a:rPr>
              <a:t>Existing System </a:t>
            </a:r>
            <a:endParaRPr lang="en-IN" dirty="0"/>
          </a:p>
        </p:txBody>
      </p:sp>
      <p:sp>
        <p:nvSpPr>
          <p:cNvPr id="9" name="Subtitle 8">
            <a:extLst>
              <a:ext uri="{FF2B5EF4-FFF2-40B4-BE49-F238E27FC236}">
                <a16:creationId xmlns:a16="http://schemas.microsoft.com/office/drawing/2014/main" id="{EA216D6F-FC50-4BD4-963E-EDD1B8AB0B4C}"/>
              </a:ext>
            </a:extLst>
          </p:cNvPr>
          <p:cNvSpPr>
            <a:spLocks noGrp="1"/>
          </p:cNvSpPr>
          <p:nvPr>
            <p:ph type="subTitle" idx="1"/>
          </p:nvPr>
        </p:nvSpPr>
        <p:spPr>
          <a:xfrm>
            <a:off x="674426" y="2357626"/>
            <a:ext cx="7555174" cy="3036815"/>
          </a:xfrm>
        </p:spPr>
        <p:txBody>
          <a:bodyPr/>
          <a:lstStyle/>
          <a:p>
            <a:r>
              <a:rPr lang="en-IN" sz="2200" dirty="0">
                <a:solidFill>
                  <a:schemeClr val="tx1"/>
                </a:solidFill>
                <a:latin typeface="Times New Roman" panose="02020603050405020304" pitchFamily="18" charset="0"/>
                <a:cs typeface="Times New Roman" panose="02020603050405020304" pitchFamily="18" charset="0"/>
              </a:rPr>
              <a:t>We can use a whole range of methods to spot malicious software, from signature-based techniques to heuristic methods and even machine learning algorithms.</a:t>
            </a:r>
          </a:p>
          <a:p>
            <a:r>
              <a:rPr lang="en-IN" sz="2200" dirty="0">
                <a:solidFill>
                  <a:schemeClr val="tx1"/>
                </a:solidFill>
                <a:latin typeface="Times New Roman" panose="02020603050405020304" pitchFamily="18" charset="0"/>
                <a:cs typeface="Times New Roman" panose="02020603050405020304" pitchFamily="18" charset="0"/>
              </a:rPr>
              <a:t>These systems are made to identify and stop any malicious software from getting into your system. They can be really helpful, but it all depends on the type of malware they're designed to detect.</a:t>
            </a:r>
          </a:p>
          <a:p>
            <a:endParaRPr lang="en-IN" dirty="0"/>
          </a:p>
        </p:txBody>
      </p:sp>
      <p:pic>
        <p:nvPicPr>
          <p:cNvPr id="11" name="Picture 10">
            <a:extLst>
              <a:ext uri="{FF2B5EF4-FFF2-40B4-BE49-F238E27FC236}">
                <a16:creationId xmlns:a16="http://schemas.microsoft.com/office/drawing/2014/main" id="{5E5B890E-791C-4AC9-B888-44F600CDA940}"/>
              </a:ext>
            </a:extLst>
          </p:cNvPr>
          <p:cNvPicPr>
            <a:picLocks noChangeAspect="1"/>
          </p:cNvPicPr>
          <p:nvPr/>
        </p:nvPicPr>
        <p:blipFill>
          <a:blip r:embed="rId3"/>
          <a:stretch>
            <a:fillRect/>
          </a:stretch>
        </p:blipFill>
        <p:spPr>
          <a:xfrm>
            <a:off x="8405716" y="1951264"/>
            <a:ext cx="3111858" cy="3443177"/>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4495585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B4F72A8-4374-456C-A4D7-298E8E61D91B}"/>
              </a:ext>
            </a:extLst>
          </p:cNvPr>
          <p:cNvPicPr>
            <a:picLocks noChangeAspect="1"/>
          </p:cNvPicPr>
          <p:nvPr/>
        </p:nvPicPr>
        <p:blipFill>
          <a:blip r:embed="rId2"/>
          <a:stretch>
            <a:fillRect/>
          </a:stretch>
        </p:blipFill>
        <p:spPr>
          <a:xfrm>
            <a:off x="0" y="1"/>
            <a:ext cx="12192000" cy="6857999"/>
          </a:xfrm>
          <a:prstGeom prst="rect">
            <a:avLst/>
          </a:prstGeom>
        </p:spPr>
      </p:pic>
      <p:sp>
        <p:nvSpPr>
          <p:cNvPr id="4" name="Title 3">
            <a:extLst>
              <a:ext uri="{FF2B5EF4-FFF2-40B4-BE49-F238E27FC236}">
                <a16:creationId xmlns:a16="http://schemas.microsoft.com/office/drawing/2014/main" id="{73747514-3F12-45C7-9FD0-48E793A09EA0}"/>
              </a:ext>
            </a:extLst>
          </p:cNvPr>
          <p:cNvSpPr>
            <a:spLocks noGrp="1"/>
          </p:cNvSpPr>
          <p:nvPr>
            <p:ph type="ctrTitle"/>
          </p:nvPr>
        </p:nvSpPr>
        <p:spPr>
          <a:xfrm>
            <a:off x="191437" y="278043"/>
            <a:ext cx="8475487" cy="1993392"/>
          </a:xfrm>
        </p:spPr>
        <p:txBody>
          <a:bodyPr>
            <a:normAutofit fontScale="90000"/>
          </a:bodyPr>
          <a:lstStyle/>
          <a:p>
            <a:br>
              <a:rPr lang="en-IN" dirty="0">
                <a:solidFill>
                  <a:schemeClr val="tx1">
                    <a:lumMod val="95000"/>
                  </a:schemeClr>
                </a:solidFill>
                <a:latin typeface="Times New Roman" panose="02020603050405020304" pitchFamily="18" charset="0"/>
                <a:cs typeface="Times New Roman" panose="02020603050405020304" pitchFamily="18" charset="0"/>
              </a:rPr>
            </a:br>
            <a:br>
              <a:rPr lang="en-IN" dirty="0">
                <a:solidFill>
                  <a:schemeClr val="tx1">
                    <a:lumMod val="95000"/>
                  </a:schemeClr>
                </a:solidFill>
                <a:latin typeface="Times New Roman" panose="02020603050405020304" pitchFamily="18" charset="0"/>
                <a:cs typeface="Times New Roman" panose="02020603050405020304" pitchFamily="18" charset="0"/>
              </a:rPr>
            </a:br>
            <a:br>
              <a:rPr lang="en-IN" dirty="0">
                <a:solidFill>
                  <a:schemeClr val="tx1">
                    <a:lumMod val="95000"/>
                  </a:schemeClr>
                </a:solidFill>
                <a:latin typeface="Times New Roman" panose="02020603050405020304" pitchFamily="18" charset="0"/>
                <a:cs typeface="Times New Roman" panose="02020603050405020304" pitchFamily="18" charset="0"/>
              </a:rPr>
            </a:br>
            <a:br>
              <a:rPr lang="en-IN" dirty="0">
                <a:solidFill>
                  <a:schemeClr val="tx1">
                    <a:lumMod val="95000"/>
                  </a:schemeClr>
                </a:solidFill>
                <a:latin typeface="Times New Roman" panose="02020603050405020304" pitchFamily="18" charset="0"/>
                <a:cs typeface="Times New Roman" panose="02020603050405020304" pitchFamily="18" charset="0"/>
              </a:rPr>
            </a:br>
            <a:br>
              <a:rPr lang="en-IN" dirty="0">
                <a:solidFill>
                  <a:schemeClr val="tx1">
                    <a:lumMod val="95000"/>
                  </a:schemeClr>
                </a:solidFill>
                <a:latin typeface="Times New Roman" panose="02020603050405020304" pitchFamily="18" charset="0"/>
                <a:cs typeface="Times New Roman" panose="02020603050405020304" pitchFamily="18" charset="0"/>
              </a:rPr>
            </a:br>
            <a:br>
              <a:rPr lang="en-IN" dirty="0">
                <a:solidFill>
                  <a:schemeClr val="tx1">
                    <a:lumMod val="95000"/>
                  </a:schemeClr>
                </a:solidFill>
                <a:latin typeface="Times New Roman" panose="02020603050405020304" pitchFamily="18" charset="0"/>
                <a:cs typeface="Times New Roman" panose="02020603050405020304" pitchFamily="18" charset="0"/>
              </a:rPr>
            </a:br>
            <a:r>
              <a:rPr lang="en-IN" sz="3100" b="1" dirty="0">
                <a:solidFill>
                  <a:schemeClr val="tx2">
                    <a:lumMod val="40000"/>
                    <a:lumOff val="60000"/>
                  </a:schemeClr>
                </a:solidFill>
                <a:latin typeface="Times New Roman" panose="02020603050405020304" pitchFamily="18" charset="0"/>
                <a:cs typeface="Times New Roman" panose="02020603050405020304" pitchFamily="18" charset="0"/>
              </a:rPr>
              <a:t>DISADVANTAGES OF EXISTING SYSTEM</a:t>
            </a:r>
            <a:br>
              <a:rPr lang="en-IN" b="1" dirty="0"/>
            </a:br>
            <a:endParaRPr lang="en-IN" dirty="0"/>
          </a:p>
        </p:txBody>
      </p:sp>
      <p:sp>
        <p:nvSpPr>
          <p:cNvPr id="5" name="Subtitle 4">
            <a:extLst>
              <a:ext uri="{FF2B5EF4-FFF2-40B4-BE49-F238E27FC236}">
                <a16:creationId xmlns:a16="http://schemas.microsoft.com/office/drawing/2014/main" id="{2805DE02-5A14-429A-9376-A2770515B705}"/>
              </a:ext>
            </a:extLst>
          </p:cNvPr>
          <p:cNvSpPr>
            <a:spLocks noGrp="1"/>
          </p:cNvSpPr>
          <p:nvPr>
            <p:ph type="subTitle" idx="1"/>
          </p:nvPr>
        </p:nvSpPr>
        <p:spPr>
          <a:xfrm>
            <a:off x="649607" y="2417739"/>
            <a:ext cx="6930769" cy="3297261"/>
          </a:xfrm>
        </p:spPr>
        <p:txBody>
          <a:bodyPr/>
          <a:lstStyle/>
          <a:p>
            <a:r>
              <a:rPr lang="en-IN" dirty="0">
                <a:solidFill>
                  <a:schemeClr val="tx1"/>
                </a:solidFill>
                <a:latin typeface="Times New Roman" panose="02020603050405020304" pitchFamily="18" charset="0"/>
                <a:cs typeface="Times New Roman" panose="02020603050405020304" pitchFamily="18" charset="0"/>
              </a:rPr>
              <a:t>Deep learning definitely has its drawbacks - it needs a lot of data to detect malware properly and can be supercomputing-intensive.</a:t>
            </a:r>
          </a:p>
          <a:p>
            <a:r>
              <a:rPr lang="en-IN" dirty="0">
                <a:solidFill>
                  <a:schemeClr val="tx1"/>
                </a:solidFill>
                <a:latin typeface="Times New Roman" panose="02020603050405020304" pitchFamily="18" charset="0"/>
                <a:cs typeface="Times New Roman" panose="02020603050405020304" pitchFamily="18" charset="0"/>
              </a:rPr>
              <a:t>It can be a bit too sensitive at times, which means it might think harmless files are dangerous. That can result in unnecessary security warnings and us having to use up extra resources.</a:t>
            </a:r>
          </a:p>
          <a:p>
            <a:endParaRPr lang="en-IN" dirty="0"/>
          </a:p>
        </p:txBody>
      </p:sp>
      <p:pic>
        <p:nvPicPr>
          <p:cNvPr id="7" name="Picture 6">
            <a:extLst>
              <a:ext uri="{FF2B5EF4-FFF2-40B4-BE49-F238E27FC236}">
                <a16:creationId xmlns:a16="http://schemas.microsoft.com/office/drawing/2014/main" id="{0758BBD6-81CC-4632-9E21-81B7719A00F0}"/>
              </a:ext>
            </a:extLst>
          </p:cNvPr>
          <p:cNvPicPr>
            <a:picLocks noChangeAspect="1"/>
          </p:cNvPicPr>
          <p:nvPr/>
        </p:nvPicPr>
        <p:blipFill>
          <a:blip r:embed="rId3"/>
          <a:stretch>
            <a:fillRect/>
          </a:stretch>
        </p:blipFill>
        <p:spPr>
          <a:xfrm>
            <a:off x="8376168" y="2007330"/>
            <a:ext cx="3425616" cy="3607086"/>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6809339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8465195-3F25-46AD-92D6-45ACB2FE4F7E}"/>
              </a:ext>
            </a:extLst>
          </p:cNvPr>
          <p:cNvPicPr>
            <a:picLocks noChangeAspect="1"/>
          </p:cNvPicPr>
          <p:nvPr/>
        </p:nvPicPr>
        <p:blipFill>
          <a:blip r:embed="rId2"/>
          <a:stretch>
            <a:fillRect/>
          </a:stretch>
        </p:blipFill>
        <p:spPr>
          <a:xfrm>
            <a:off x="0" y="0"/>
            <a:ext cx="12192000" cy="6857999"/>
          </a:xfrm>
          <a:prstGeom prst="rect">
            <a:avLst/>
          </a:prstGeom>
        </p:spPr>
      </p:pic>
      <p:sp>
        <p:nvSpPr>
          <p:cNvPr id="5" name="Title 4">
            <a:extLst>
              <a:ext uri="{FF2B5EF4-FFF2-40B4-BE49-F238E27FC236}">
                <a16:creationId xmlns:a16="http://schemas.microsoft.com/office/drawing/2014/main" id="{BD2F4A31-E617-452E-8B07-D69B9F175A1C}"/>
              </a:ext>
            </a:extLst>
          </p:cNvPr>
          <p:cNvSpPr>
            <a:spLocks noGrp="1"/>
          </p:cNvSpPr>
          <p:nvPr>
            <p:ph type="ctrTitle"/>
          </p:nvPr>
        </p:nvSpPr>
        <p:spPr>
          <a:xfrm>
            <a:off x="315097" y="755358"/>
            <a:ext cx="4877689" cy="622884"/>
          </a:xfrm>
        </p:spPr>
        <p:txBody>
          <a:bodyPr>
            <a:normAutofit/>
          </a:bodyPr>
          <a:lstStyle/>
          <a:p>
            <a:r>
              <a:rPr lang="en-IN" sz="2800" b="1" dirty="0">
                <a:solidFill>
                  <a:schemeClr val="tx2">
                    <a:lumMod val="40000"/>
                    <a:lumOff val="60000"/>
                  </a:schemeClr>
                </a:solidFill>
                <a:latin typeface="Times New Roman" panose="02020603050405020304" pitchFamily="18" charset="0"/>
                <a:cs typeface="Times New Roman" panose="02020603050405020304" pitchFamily="18" charset="0"/>
              </a:rPr>
              <a:t>PROPOSED SYSTEM</a:t>
            </a:r>
          </a:p>
        </p:txBody>
      </p:sp>
      <p:sp>
        <p:nvSpPr>
          <p:cNvPr id="6" name="Subtitle 5">
            <a:extLst>
              <a:ext uri="{FF2B5EF4-FFF2-40B4-BE49-F238E27FC236}">
                <a16:creationId xmlns:a16="http://schemas.microsoft.com/office/drawing/2014/main" id="{016C843C-2430-4818-886A-B157B21740BE}"/>
              </a:ext>
            </a:extLst>
          </p:cNvPr>
          <p:cNvSpPr>
            <a:spLocks noGrp="1"/>
          </p:cNvSpPr>
          <p:nvPr>
            <p:ph type="subTitle" idx="1"/>
          </p:nvPr>
        </p:nvSpPr>
        <p:spPr>
          <a:xfrm>
            <a:off x="806131" y="1704564"/>
            <a:ext cx="7725221" cy="4130180"/>
          </a:xfrm>
        </p:spPr>
        <p:txBody>
          <a:bodyPr>
            <a:normAutofit/>
          </a:bodyPr>
          <a:lstStyle/>
          <a:p>
            <a:r>
              <a:rPr lang="en-IN" dirty="0">
                <a:solidFill>
                  <a:schemeClr val="tx1"/>
                </a:solidFill>
                <a:latin typeface="Times New Roman" panose="02020603050405020304" pitchFamily="18" charset="0"/>
                <a:cs typeface="Times New Roman" panose="02020603050405020304" pitchFamily="18" charset="0"/>
              </a:rPr>
              <a:t>In proposing a methodology to represent binaries in image representation. This can preserve the sequential information of bytecodes and it is similar to. The proposed method converts the byte code into byte streams, thereby preserving the sequential order of binary code. Various deep learning architectures such as CNN and bidirectional LSTM and combination of CNN and bi-directional LSTM architectures are evaluated with sampling and as well as without sampling techniques to handle the samples equally across all the classes. Though some recent research studies exist in this direction, the performance of the algorithms is biased with the training data. Two-stage process scalable malware detection framework is proposed</a:t>
            </a:r>
          </a:p>
        </p:txBody>
      </p:sp>
    </p:spTree>
    <p:extLst>
      <p:ext uri="{BB962C8B-B14F-4D97-AF65-F5344CB8AC3E}">
        <p14:creationId xmlns:p14="http://schemas.microsoft.com/office/powerpoint/2010/main" val="42249277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2D1CDA0-BC4C-49FE-B401-E4BD85F72311}"/>
              </a:ext>
            </a:extLst>
          </p:cNvPr>
          <p:cNvPicPr>
            <a:picLocks noChangeAspect="1"/>
          </p:cNvPicPr>
          <p:nvPr/>
        </p:nvPicPr>
        <p:blipFill>
          <a:blip r:embed="rId2"/>
          <a:stretch>
            <a:fillRect/>
          </a:stretch>
        </p:blipFill>
        <p:spPr>
          <a:xfrm>
            <a:off x="0" y="0"/>
            <a:ext cx="12192000" cy="6857999"/>
          </a:xfrm>
          <a:prstGeom prst="rect">
            <a:avLst/>
          </a:prstGeom>
        </p:spPr>
      </p:pic>
      <p:sp>
        <p:nvSpPr>
          <p:cNvPr id="3" name="Title 2">
            <a:extLst>
              <a:ext uri="{FF2B5EF4-FFF2-40B4-BE49-F238E27FC236}">
                <a16:creationId xmlns:a16="http://schemas.microsoft.com/office/drawing/2014/main" id="{5AE4B6B3-AC6F-4534-94B1-F578D3E9E72D}"/>
              </a:ext>
            </a:extLst>
          </p:cNvPr>
          <p:cNvSpPr>
            <a:spLocks noGrp="1"/>
          </p:cNvSpPr>
          <p:nvPr>
            <p:ph type="ctrTitle"/>
          </p:nvPr>
        </p:nvSpPr>
        <p:spPr>
          <a:xfrm>
            <a:off x="306708" y="1066800"/>
            <a:ext cx="8001000" cy="1294003"/>
          </a:xfrm>
        </p:spPr>
        <p:txBody>
          <a:bodyPr>
            <a:normAutofit fontScale="90000"/>
          </a:bodyPr>
          <a:lstStyle/>
          <a:p>
            <a:r>
              <a:rPr lang="en-IN" sz="3100" b="1" dirty="0">
                <a:solidFill>
                  <a:schemeClr val="tx2">
                    <a:lumMod val="40000"/>
                    <a:lumOff val="60000"/>
                  </a:schemeClr>
                </a:solidFill>
                <a:latin typeface="Times New Roman" panose="02020603050405020304" pitchFamily="18" charset="0"/>
                <a:cs typeface="Times New Roman" panose="02020603050405020304" pitchFamily="18" charset="0"/>
              </a:rPr>
              <a:t>Benefits of Deep Learning for Malware Detection</a:t>
            </a:r>
            <a:br>
              <a:rPr lang="en-IN" b="1" dirty="0"/>
            </a:br>
            <a:endParaRPr lang="en-IN" dirty="0"/>
          </a:p>
        </p:txBody>
      </p:sp>
      <p:sp>
        <p:nvSpPr>
          <p:cNvPr id="4" name="Subtitle 3">
            <a:extLst>
              <a:ext uri="{FF2B5EF4-FFF2-40B4-BE49-F238E27FC236}">
                <a16:creationId xmlns:a16="http://schemas.microsoft.com/office/drawing/2014/main" id="{E96802A6-39C0-4200-ABF1-EA232A81A163}"/>
              </a:ext>
            </a:extLst>
          </p:cNvPr>
          <p:cNvSpPr>
            <a:spLocks noGrp="1"/>
          </p:cNvSpPr>
          <p:nvPr>
            <p:ph type="subTitle" idx="1"/>
          </p:nvPr>
        </p:nvSpPr>
        <p:spPr>
          <a:xfrm>
            <a:off x="837821" y="1984357"/>
            <a:ext cx="6916291" cy="3702341"/>
          </a:xfrm>
        </p:spPr>
        <p:txBody>
          <a:bodyPr/>
          <a:lstStyle/>
          <a:p>
            <a:r>
              <a:rPr lang="en-IN" dirty="0">
                <a:solidFill>
                  <a:schemeClr val="tx1"/>
                </a:solidFill>
                <a:latin typeface="Times New Roman" panose="02020603050405020304" pitchFamily="18" charset="0"/>
                <a:cs typeface="Times New Roman" panose="02020603050405020304" pitchFamily="18" charset="0"/>
              </a:rPr>
              <a:t>Deep learning has some really cool benefits when it comes to malware detection. It can detect both known and unknown threats, plus it can pick up on patterns in data that might go unnoticed by us humans. Pretty amazing, huh?</a:t>
            </a:r>
          </a:p>
          <a:p>
            <a:r>
              <a:rPr lang="en-IN" dirty="0">
                <a:solidFill>
                  <a:schemeClr val="tx1"/>
                </a:solidFill>
                <a:latin typeface="Times New Roman" panose="02020603050405020304" pitchFamily="18" charset="0"/>
                <a:cs typeface="Times New Roman" panose="02020603050405020304" pitchFamily="18" charset="0"/>
              </a:rPr>
              <a:t>It's great at quickly and accurately spotting malware, so it's a really useful tool for quickly identifying and responding to any malicious activity.</a:t>
            </a:r>
          </a:p>
          <a:p>
            <a:endParaRPr lang="en-IN" dirty="0"/>
          </a:p>
        </p:txBody>
      </p:sp>
      <p:pic>
        <p:nvPicPr>
          <p:cNvPr id="6" name="Picture 5">
            <a:extLst>
              <a:ext uri="{FF2B5EF4-FFF2-40B4-BE49-F238E27FC236}">
                <a16:creationId xmlns:a16="http://schemas.microsoft.com/office/drawing/2014/main" id="{31B979B9-076C-4820-9B5F-3E974EAFE6B8}"/>
              </a:ext>
            </a:extLst>
          </p:cNvPr>
          <p:cNvPicPr>
            <a:picLocks noChangeAspect="1"/>
          </p:cNvPicPr>
          <p:nvPr/>
        </p:nvPicPr>
        <p:blipFill>
          <a:blip r:embed="rId3"/>
          <a:stretch>
            <a:fillRect/>
          </a:stretch>
        </p:blipFill>
        <p:spPr>
          <a:xfrm>
            <a:off x="8283978" y="1984357"/>
            <a:ext cx="3378156" cy="3526447"/>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9751447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FC775CD-45C9-4FBC-97C8-C19707B32746}"/>
              </a:ext>
            </a:extLst>
          </p:cNvPr>
          <p:cNvPicPr>
            <a:picLocks noChangeAspect="1"/>
          </p:cNvPicPr>
          <p:nvPr/>
        </p:nvPicPr>
        <p:blipFill>
          <a:blip r:embed="rId2"/>
          <a:stretch>
            <a:fillRect/>
          </a:stretch>
        </p:blipFill>
        <p:spPr>
          <a:xfrm>
            <a:off x="0" y="1"/>
            <a:ext cx="12192000" cy="6857999"/>
          </a:xfrm>
          <a:prstGeom prst="rect">
            <a:avLst/>
          </a:prstGeom>
        </p:spPr>
      </p:pic>
      <p:sp>
        <p:nvSpPr>
          <p:cNvPr id="3" name="Title 2">
            <a:extLst>
              <a:ext uri="{FF2B5EF4-FFF2-40B4-BE49-F238E27FC236}">
                <a16:creationId xmlns:a16="http://schemas.microsoft.com/office/drawing/2014/main" id="{CDE2B66F-6281-4532-B213-B1D4E8F6400D}"/>
              </a:ext>
            </a:extLst>
          </p:cNvPr>
          <p:cNvSpPr>
            <a:spLocks noGrp="1"/>
          </p:cNvSpPr>
          <p:nvPr>
            <p:ph type="ctrTitle"/>
          </p:nvPr>
        </p:nvSpPr>
        <p:spPr>
          <a:xfrm>
            <a:off x="278933" y="939567"/>
            <a:ext cx="8001000" cy="755009"/>
          </a:xfrm>
        </p:spPr>
        <p:txBody>
          <a:bodyPr>
            <a:normAutofit/>
          </a:bodyPr>
          <a:lstStyle/>
          <a:p>
            <a:r>
              <a:rPr lang="en-IN" sz="2800" b="1" dirty="0">
                <a:solidFill>
                  <a:schemeClr val="tx2">
                    <a:lumMod val="40000"/>
                    <a:lumOff val="60000"/>
                  </a:schemeClr>
                </a:solidFill>
                <a:latin typeface="Times New Roman" panose="02020603050405020304" pitchFamily="18" charset="0"/>
                <a:cs typeface="Times New Roman" panose="02020603050405020304" pitchFamily="18" charset="0"/>
              </a:rPr>
              <a:t>HARDWARE REQUIREMENTS</a:t>
            </a:r>
          </a:p>
        </p:txBody>
      </p:sp>
      <p:sp>
        <p:nvSpPr>
          <p:cNvPr id="4" name="Subtitle 3">
            <a:extLst>
              <a:ext uri="{FF2B5EF4-FFF2-40B4-BE49-F238E27FC236}">
                <a16:creationId xmlns:a16="http://schemas.microsoft.com/office/drawing/2014/main" id="{F4599323-73DE-4C33-9E99-7412A0DAE917}"/>
              </a:ext>
            </a:extLst>
          </p:cNvPr>
          <p:cNvSpPr>
            <a:spLocks noGrp="1"/>
          </p:cNvSpPr>
          <p:nvPr>
            <p:ph type="subTitle" idx="1"/>
          </p:nvPr>
        </p:nvSpPr>
        <p:spPr>
          <a:xfrm>
            <a:off x="940914" y="2412832"/>
            <a:ext cx="6941381" cy="2302780"/>
          </a:xfrm>
        </p:spPr>
        <p:txBody>
          <a:bodyPr/>
          <a:lstStyle/>
          <a:p>
            <a:r>
              <a:rPr lang="en-IN" dirty="0">
                <a:solidFill>
                  <a:schemeClr val="tx2">
                    <a:lumMod val="40000"/>
                    <a:lumOff val="60000"/>
                  </a:schemeClr>
                </a:solidFill>
                <a:latin typeface="Times New Roman" panose="02020603050405020304" pitchFamily="18" charset="0"/>
                <a:cs typeface="Times New Roman" panose="02020603050405020304" pitchFamily="18" charset="0"/>
              </a:rPr>
              <a:t>PROCESSOR: </a:t>
            </a:r>
            <a:r>
              <a:rPr lang="en-IN" dirty="0">
                <a:solidFill>
                  <a:schemeClr val="tx1"/>
                </a:solidFill>
                <a:latin typeface="Times New Roman" panose="02020603050405020304" pitchFamily="18" charset="0"/>
                <a:cs typeface="Times New Roman" panose="02020603050405020304" pitchFamily="18" charset="0"/>
              </a:rPr>
              <a:t>Pentium IV or higher.</a:t>
            </a:r>
          </a:p>
          <a:p>
            <a:r>
              <a:rPr lang="en-IN" dirty="0">
                <a:solidFill>
                  <a:schemeClr val="tx1"/>
                </a:solidFill>
                <a:latin typeface="Times New Roman" panose="02020603050405020304" pitchFamily="18" charset="0"/>
                <a:cs typeface="Times New Roman" panose="02020603050405020304" pitchFamily="18" charset="0"/>
              </a:rPr>
              <a:t> </a:t>
            </a:r>
          </a:p>
          <a:p>
            <a:r>
              <a:rPr lang="en-IN" dirty="0">
                <a:solidFill>
                  <a:schemeClr val="tx2">
                    <a:lumMod val="40000"/>
                    <a:lumOff val="60000"/>
                  </a:schemeClr>
                </a:solidFill>
                <a:latin typeface="Times New Roman" panose="02020603050405020304" pitchFamily="18" charset="0"/>
                <a:cs typeface="Times New Roman" panose="02020603050405020304" pitchFamily="18" charset="0"/>
              </a:rPr>
              <a:t>RAM: </a:t>
            </a:r>
            <a:r>
              <a:rPr lang="en-IN" dirty="0">
                <a:solidFill>
                  <a:schemeClr val="tx1"/>
                </a:solidFill>
                <a:latin typeface="Times New Roman" panose="02020603050405020304" pitchFamily="18" charset="0"/>
                <a:cs typeface="Times New Roman" panose="02020603050405020304" pitchFamily="18" charset="0"/>
              </a:rPr>
              <a:t>256 MB.</a:t>
            </a:r>
          </a:p>
          <a:p>
            <a:r>
              <a:rPr lang="en-IN" dirty="0">
                <a:solidFill>
                  <a:schemeClr val="tx1"/>
                </a:solidFill>
                <a:latin typeface="Times New Roman" panose="02020603050405020304" pitchFamily="18" charset="0"/>
                <a:cs typeface="Times New Roman" panose="02020603050405020304" pitchFamily="18" charset="0"/>
              </a:rPr>
              <a:t> </a:t>
            </a:r>
          </a:p>
          <a:p>
            <a:r>
              <a:rPr lang="en-IN" dirty="0">
                <a:solidFill>
                  <a:schemeClr val="tx2">
                    <a:lumMod val="40000"/>
                    <a:lumOff val="60000"/>
                  </a:schemeClr>
                </a:solidFill>
                <a:latin typeface="Times New Roman" panose="02020603050405020304" pitchFamily="18" charset="0"/>
                <a:cs typeface="Times New Roman" panose="02020603050405020304" pitchFamily="18" charset="0"/>
              </a:rPr>
              <a:t>Hard Disk: </a:t>
            </a:r>
            <a:r>
              <a:rPr lang="en-IN" dirty="0">
                <a:solidFill>
                  <a:schemeClr val="tx1"/>
                </a:solidFill>
                <a:latin typeface="Times New Roman" panose="02020603050405020304" pitchFamily="18" charset="0"/>
                <a:cs typeface="Times New Roman" panose="02020603050405020304" pitchFamily="18" charset="0"/>
              </a:rPr>
              <a:t>minimum 512MB</a:t>
            </a:r>
            <a:r>
              <a:rPr lang="en-IN" dirty="0">
                <a:solidFill>
                  <a:schemeClr val="tx1"/>
                </a:solidFill>
              </a:rPr>
              <a:t>. </a:t>
            </a:r>
          </a:p>
        </p:txBody>
      </p:sp>
    </p:spTree>
    <p:extLst>
      <p:ext uri="{BB962C8B-B14F-4D97-AF65-F5344CB8AC3E}">
        <p14:creationId xmlns:p14="http://schemas.microsoft.com/office/powerpoint/2010/main" val="17160604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3174E9-DBD6-4E6E-AF9E-8BB35C1C721C}"/>
              </a:ext>
            </a:extLst>
          </p:cNvPr>
          <p:cNvPicPr>
            <a:picLocks noChangeAspect="1"/>
          </p:cNvPicPr>
          <p:nvPr/>
        </p:nvPicPr>
        <p:blipFill>
          <a:blip r:embed="rId2"/>
          <a:stretch>
            <a:fillRect/>
          </a:stretch>
        </p:blipFill>
        <p:spPr>
          <a:xfrm>
            <a:off x="0" y="1"/>
            <a:ext cx="12192000" cy="6857999"/>
          </a:xfrm>
          <a:prstGeom prst="rect">
            <a:avLst/>
          </a:prstGeom>
        </p:spPr>
      </p:pic>
      <p:sp>
        <p:nvSpPr>
          <p:cNvPr id="3" name="Title 2">
            <a:extLst>
              <a:ext uri="{FF2B5EF4-FFF2-40B4-BE49-F238E27FC236}">
                <a16:creationId xmlns:a16="http://schemas.microsoft.com/office/drawing/2014/main" id="{533C61F1-3289-4DEC-BC56-8A0EF4745C42}"/>
              </a:ext>
            </a:extLst>
          </p:cNvPr>
          <p:cNvSpPr>
            <a:spLocks noGrp="1"/>
          </p:cNvSpPr>
          <p:nvPr>
            <p:ph type="ctrTitle"/>
          </p:nvPr>
        </p:nvSpPr>
        <p:spPr>
          <a:xfrm>
            <a:off x="247985" y="528818"/>
            <a:ext cx="5775311" cy="880532"/>
          </a:xfrm>
        </p:spPr>
        <p:txBody>
          <a:bodyPr>
            <a:normAutofit/>
          </a:bodyPr>
          <a:lstStyle/>
          <a:p>
            <a:r>
              <a:rPr lang="en-IN" sz="2800" b="1" dirty="0">
                <a:solidFill>
                  <a:schemeClr val="tx2">
                    <a:lumMod val="40000"/>
                    <a:lumOff val="60000"/>
                  </a:schemeClr>
                </a:solidFill>
                <a:latin typeface="Times New Roman" panose="02020603050405020304" pitchFamily="18" charset="0"/>
                <a:cs typeface="Times New Roman" panose="02020603050405020304" pitchFamily="18" charset="0"/>
              </a:rPr>
              <a:t>SOFTWARE REQUIREMENTS</a:t>
            </a:r>
          </a:p>
        </p:txBody>
      </p:sp>
      <p:sp>
        <p:nvSpPr>
          <p:cNvPr id="4" name="Subtitle 3">
            <a:extLst>
              <a:ext uri="{FF2B5EF4-FFF2-40B4-BE49-F238E27FC236}">
                <a16:creationId xmlns:a16="http://schemas.microsoft.com/office/drawing/2014/main" id="{F321E14C-3243-4F3D-A95F-8A588C4B24EA}"/>
              </a:ext>
            </a:extLst>
          </p:cNvPr>
          <p:cNvSpPr>
            <a:spLocks noGrp="1"/>
          </p:cNvSpPr>
          <p:nvPr>
            <p:ph type="subTitle" idx="1"/>
          </p:nvPr>
        </p:nvSpPr>
        <p:spPr>
          <a:xfrm>
            <a:off x="948070" y="1938167"/>
            <a:ext cx="4253219" cy="3777842"/>
          </a:xfrm>
        </p:spPr>
        <p:txBody>
          <a:bodyPr>
            <a:noAutofit/>
          </a:bodyPr>
          <a:lstStyle/>
          <a:p>
            <a:r>
              <a:rPr lang="en-IN" b="1" dirty="0">
                <a:solidFill>
                  <a:schemeClr val="tx2">
                    <a:lumMod val="40000"/>
                    <a:lumOff val="60000"/>
                  </a:schemeClr>
                </a:solidFill>
                <a:latin typeface="Times New Roman" panose="02020603050405020304" pitchFamily="18" charset="0"/>
                <a:cs typeface="Times New Roman" panose="02020603050405020304" pitchFamily="18" charset="0"/>
              </a:rPr>
              <a:t>OPERATING SYSTEM</a:t>
            </a:r>
            <a:endParaRPr lang="en-IN" b="1" dirty="0">
              <a:solidFill>
                <a:schemeClr val="tx1"/>
              </a:solidFill>
              <a:latin typeface="Times New Roman" panose="02020603050405020304" pitchFamily="18" charset="0"/>
              <a:cs typeface="Times New Roman" panose="02020603050405020304" pitchFamily="18" charset="0"/>
            </a:endParaRPr>
          </a:p>
          <a:p>
            <a:pPr marL="457200" indent="-457200">
              <a:buAutoNum type="arabicPeriod"/>
            </a:pPr>
            <a:r>
              <a:rPr lang="en-IN" dirty="0">
                <a:solidFill>
                  <a:schemeClr val="tx1"/>
                </a:solidFill>
                <a:latin typeface="Times New Roman" panose="02020603050405020304" pitchFamily="18" charset="0"/>
                <a:cs typeface="Times New Roman" panose="02020603050405020304" pitchFamily="18" charset="0"/>
              </a:rPr>
              <a:t>Windows 7 </a:t>
            </a:r>
          </a:p>
          <a:p>
            <a:pPr marL="457200" indent="-457200">
              <a:buAutoNum type="arabicPeriod"/>
            </a:pPr>
            <a:r>
              <a:rPr lang="en-IN" dirty="0">
                <a:solidFill>
                  <a:schemeClr val="tx1"/>
                </a:solidFill>
                <a:latin typeface="Times New Roman" panose="02020603050405020304" pitchFamily="18" charset="0"/>
                <a:cs typeface="Times New Roman" panose="02020603050405020304" pitchFamily="18" charset="0"/>
              </a:rPr>
              <a:t>Windows XP </a:t>
            </a:r>
          </a:p>
          <a:p>
            <a:pPr marL="457200" indent="-457200">
              <a:buAutoNum type="arabicPeriod"/>
            </a:pPr>
            <a:r>
              <a:rPr lang="en-IN" dirty="0">
                <a:solidFill>
                  <a:schemeClr val="tx1"/>
                </a:solidFill>
                <a:latin typeface="Times New Roman" panose="02020603050405020304" pitchFamily="18" charset="0"/>
                <a:cs typeface="Times New Roman" panose="02020603050405020304" pitchFamily="18" charset="0"/>
              </a:rPr>
              <a:t>Windows 8 </a:t>
            </a:r>
          </a:p>
          <a:p>
            <a:r>
              <a:rPr lang="en-IN" b="1" dirty="0">
                <a:solidFill>
                  <a:schemeClr val="tx2">
                    <a:lumMod val="40000"/>
                    <a:lumOff val="60000"/>
                  </a:schemeClr>
                </a:solidFill>
                <a:latin typeface="Times New Roman" panose="02020603050405020304" pitchFamily="18" charset="0"/>
                <a:cs typeface="Times New Roman" panose="02020603050405020304" pitchFamily="18" charset="0"/>
              </a:rPr>
              <a:t>CODING LANGUAGE</a:t>
            </a:r>
          </a:p>
          <a:p>
            <a:pPr marL="457200" indent="-457200">
              <a:buAutoNum type="arabicPeriod"/>
            </a:pPr>
            <a:r>
              <a:rPr lang="en-IN" dirty="0">
                <a:solidFill>
                  <a:schemeClr val="tx1"/>
                </a:solidFill>
                <a:latin typeface="Times New Roman" panose="02020603050405020304" pitchFamily="18" charset="0"/>
                <a:cs typeface="Times New Roman" panose="02020603050405020304" pitchFamily="18" charset="0"/>
              </a:rPr>
              <a:t>Python </a:t>
            </a:r>
          </a:p>
          <a:p>
            <a:pPr marL="457200" indent="-457200">
              <a:buAutoNum type="arabicPeriod"/>
            </a:pPr>
            <a:r>
              <a:rPr lang="en-IN" dirty="0">
                <a:solidFill>
                  <a:schemeClr val="tx1"/>
                </a:solidFill>
                <a:latin typeface="Times New Roman" panose="02020603050405020304" pitchFamily="18" charset="0"/>
                <a:cs typeface="Times New Roman" panose="02020603050405020304" pitchFamily="18" charset="0"/>
              </a:rPr>
              <a:t>Django </a:t>
            </a:r>
          </a:p>
          <a:p>
            <a:pPr marL="457200" indent="-457200">
              <a:buAutoNum type="arabicPeriod"/>
            </a:pPr>
            <a:r>
              <a:rPr lang="en-IN" dirty="0">
                <a:solidFill>
                  <a:schemeClr val="tx1"/>
                </a:solidFill>
                <a:latin typeface="Times New Roman" panose="02020603050405020304" pitchFamily="18" charset="0"/>
                <a:cs typeface="Times New Roman" panose="02020603050405020304" pitchFamily="18" charset="0"/>
              </a:rPr>
              <a:t>MySQL </a:t>
            </a:r>
          </a:p>
          <a:p>
            <a:pPr marL="457200" indent="-457200">
              <a:buAutoNum type="arabicPeriod"/>
            </a:pPr>
            <a:r>
              <a:rPr lang="en-IN" dirty="0">
                <a:solidFill>
                  <a:schemeClr val="tx1"/>
                </a:solidFill>
                <a:latin typeface="Times New Roman" panose="02020603050405020304" pitchFamily="18" charset="0"/>
                <a:cs typeface="Times New Roman" panose="02020603050405020304" pitchFamily="18" charset="0"/>
              </a:rPr>
              <a:t>WampServer</a:t>
            </a:r>
          </a:p>
        </p:txBody>
      </p:sp>
    </p:spTree>
    <p:extLst>
      <p:ext uri="{BB962C8B-B14F-4D97-AF65-F5344CB8AC3E}">
        <p14:creationId xmlns:p14="http://schemas.microsoft.com/office/powerpoint/2010/main" val="2020948126"/>
      </p:ext>
    </p:extLst>
  </p:cSld>
  <p:clrMapOvr>
    <a:masterClrMapping/>
  </p:clrMapOvr>
</p:sld>
</file>

<file path=ppt/theme/theme1.xml><?xml version="1.0" encoding="utf-8"?>
<a:theme xmlns:a="http://schemas.openxmlformats.org/drawingml/2006/main" name="Slice">
  <a:themeElements>
    <a:clrScheme name="Slice">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Slice">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13FEC7C6-62A9-40C4-99D2-581AACACAA2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0B414F3-C833-4395-8C69-0E806C518171}">
  <ds:schemaRefs>
    <ds:schemaRef ds:uri="http://purl.org/dc/elements/1.1/"/>
    <ds:schemaRef ds:uri="16c05727-aa75-4e4a-9b5f-8a80a1165891"/>
    <ds:schemaRef ds:uri="http://schemas.microsoft.com/office/2006/documentManagement/types"/>
    <ds:schemaRef ds:uri="71af3243-3dd4-4a8d-8c0d-dd76da1f02a5"/>
    <ds:schemaRef ds:uri="http://schemas.microsoft.com/office/2006/metadata/properties"/>
    <ds:schemaRef ds:uri="http://schemas.openxmlformats.org/package/2006/metadata/core-properties"/>
    <ds:schemaRef ds:uri="http://schemas.microsoft.com/office/infopath/2007/PartnerControls"/>
    <ds:schemaRef ds:uri="http://www.w3.org/XML/1998/namespace"/>
    <ds:schemaRef ds:uri="http://purl.org/dc/dcmitype/"/>
    <ds:schemaRef ds:uri="http://purl.org/dc/terms/"/>
  </ds:schemaRefs>
</ds:datastoreItem>
</file>

<file path=customXml/itemProps2.xml><?xml version="1.0" encoding="utf-8"?>
<ds:datastoreItem xmlns:ds="http://schemas.openxmlformats.org/officeDocument/2006/customXml" ds:itemID="{00B8EF33-82AA-4779-AFAA-C56669D00DA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55FDEB4C-941C-4EBE-9462-062D8A0ADE9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Slice</Template>
  <TotalTime>0</TotalTime>
  <Words>1833</Words>
  <Application>Microsoft Office PowerPoint</Application>
  <PresentationFormat>Widescreen</PresentationFormat>
  <Paragraphs>127</Paragraphs>
  <Slides>30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30</vt:i4>
      </vt:variant>
    </vt:vector>
  </HeadingPairs>
  <TitlesOfParts>
    <vt:vector size="36" baseType="lpstr">
      <vt:lpstr>Calibri</vt:lpstr>
      <vt:lpstr>Century Gothic</vt:lpstr>
      <vt:lpstr>Times New Roman</vt:lpstr>
      <vt:lpstr>Wingdings</vt:lpstr>
      <vt:lpstr>Wingdings 3</vt:lpstr>
      <vt:lpstr>Slice</vt:lpstr>
      <vt:lpstr>                                                                                              CMR technical campus                UGC AUTONOMOUS                                                Accredited By NBA &amp; NAAC With A Grade                             Approved By AICTE, New Delhi And Affiliated To JNTU, Hyderabad             DEPARTMENT OF COMPUTER SCIENCE AND ENGINEERING                      A             Mini Project Review: 02    Robust intelligent malware detection using deep learning             Batch No:23                         Under the Guidance of  J. NARASIMHA RAO                                                              </vt:lpstr>
      <vt:lpstr>contents</vt:lpstr>
      <vt:lpstr>ABSTRACT</vt:lpstr>
      <vt:lpstr>Existing System </vt:lpstr>
      <vt:lpstr>      DISADVANTAGES OF EXISTING SYSTEM </vt:lpstr>
      <vt:lpstr>PROPOSED SYSTEM</vt:lpstr>
      <vt:lpstr>Benefits of Deep Learning for Malware Detection </vt:lpstr>
      <vt:lpstr>HARDWARE REQUIREMENTS</vt:lpstr>
      <vt:lpstr>SOFTWARE REQUIREMENTS</vt:lpstr>
      <vt:lpstr>Novelty of project</vt:lpstr>
      <vt:lpstr>Architecture</vt:lpstr>
      <vt:lpstr>Modules</vt:lpstr>
      <vt:lpstr>UML Diagrams</vt:lpstr>
      <vt:lpstr>CLASS DIAGRAM</vt:lpstr>
      <vt:lpstr>SEQUENCE DIAGRAM</vt:lpstr>
      <vt:lpstr>ACTIVITY DIAGRAM</vt:lpstr>
      <vt:lpstr>Sample code</vt:lpstr>
      <vt:lpstr>PowerPoint Presentation</vt:lpstr>
      <vt:lpstr>PowerPoint Presentation</vt:lpstr>
      <vt:lpstr>results</vt:lpstr>
      <vt:lpstr>MALWARE FAMILY GRAPHS Can Be Used To Detect New Malware Samples By Comparing Them To Known Malware Families.</vt:lpstr>
      <vt:lpstr>Now Click On ‘RUN SVM ALGORITHM’ Button To Read Malware Dataset And Generate Train And Test Model And Then Apply SVM Algorithm To Calculate Its Prediction Accuracy, FSCORE, Precision And Recall. If Algorithm Performance Is Good Then Its Accuracy, Precision Or Recall Values Will Be Closer To 100</vt:lpstr>
      <vt:lpstr>Now Click On ‘RUN KNN ALGORITHM’ Button To Get Its Performance</vt:lpstr>
      <vt:lpstr>Accuracy and Precision GRAPHS</vt:lpstr>
      <vt:lpstr>In Above Graph, I Am Uploading One Binary File Called 1.Npy And Below Is The Malware Prediction Of That File.  In Above Screen, We Can See Uploaded Test File Contains ‘Dialer Adialer.C’ Malware Attack. Similarly, We Can Upload Other Files And Predict Class.</vt:lpstr>
      <vt:lpstr>Conclusion </vt:lpstr>
      <vt:lpstr>Future scope</vt:lpstr>
      <vt:lpstr>References</vt:lpstr>
      <vt:lpstr>Thank you</vt:lpstr>
      <vt:lpstr>Any queries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2023-03-19T06:53:05Z</dcterms:created>
  <dcterms:modified xsi:type="dcterms:W3CDTF">2023-11-06T07:05:56Z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